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9"/>
  </p:notesMasterIdLst>
  <p:sldIdLst>
    <p:sldId id="256" r:id="rId2"/>
    <p:sldId id="258" r:id="rId3"/>
    <p:sldId id="263" r:id="rId4"/>
    <p:sldId id="264" r:id="rId5"/>
    <p:sldId id="265" r:id="rId6"/>
    <p:sldId id="276" r:id="rId7"/>
    <p:sldId id="259" r:id="rId8"/>
    <p:sldId id="266" r:id="rId9"/>
    <p:sldId id="267" r:id="rId10"/>
    <p:sldId id="260" r:id="rId11"/>
    <p:sldId id="268" r:id="rId12"/>
    <p:sldId id="270" r:id="rId13"/>
    <p:sldId id="269" r:id="rId14"/>
    <p:sldId id="271" r:id="rId15"/>
    <p:sldId id="272" r:id="rId16"/>
    <p:sldId id="273" r:id="rId17"/>
    <p:sldId id="274" r:id="rId18"/>
    <p:sldId id="275" r:id="rId19"/>
    <p:sldId id="277" r:id="rId20"/>
    <p:sldId id="278" r:id="rId21"/>
    <p:sldId id="261" r:id="rId22"/>
    <p:sldId id="280" r:id="rId23"/>
    <p:sldId id="279" r:id="rId24"/>
    <p:sldId id="281" r:id="rId25"/>
    <p:sldId id="282" r:id="rId26"/>
    <p:sldId id="283" r:id="rId27"/>
    <p:sldId id="284" r:id="rId28"/>
    <p:sldId id="285" r:id="rId29"/>
    <p:sldId id="290" r:id="rId30"/>
    <p:sldId id="291" r:id="rId31"/>
    <p:sldId id="292" r:id="rId32"/>
    <p:sldId id="293" r:id="rId33"/>
    <p:sldId id="294" r:id="rId34"/>
    <p:sldId id="295" r:id="rId35"/>
    <p:sldId id="262" r:id="rId36"/>
    <p:sldId id="296" r:id="rId37"/>
    <p:sldId id="297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124D2B8-2AA3-469C-AFF0-FAB9AB4F5D49}">
          <p14:sldIdLst>
            <p14:sldId id="256"/>
          </p14:sldIdLst>
        </p14:section>
        <p14:section name="Statement of Purpose" id="{A02DFA76-DDDA-4F68-80FA-DE5B256BD765}">
          <p14:sldIdLst>
            <p14:sldId id="258"/>
            <p14:sldId id="263"/>
            <p14:sldId id="264"/>
            <p14:sldId id="265"/>
            <p14:sldId id="276"/>
          </p14:sldIdLst>
        </p14:section>
        <p14:section name="Literature Review" id="{9CB1D0A8-732A-423A-9407-DA403296AFF4}">
          <p14:sldIdLst>
            <p14:sldId id="259"/>
            <p14:sldId id="266"/>
            <p14:sldId id="267"/>
          </p14:sldIdLst>
        </p14:section>
        <p14:section name="Methodology" id="{2D171013-6761-4D59-8FC5-1FCD1ABAF0EB}">
          <p14:sldIdLst>
            <p14:sldId id="260"/>
            <p14:sldId id="268"/>
            <p14:sldId id="270"/>
            <p14:sldId id="269"/>
            <p14:sldId id="271"/>
            <p14:sldId id="272"/>
          </p14:sldIdLst>
        </p14:section>
        <p14:section name="Simulation" id="{157073B2-5601-4945-9911-8A6FB3695852}">
          <p14:sldIdLst>
            <p14:sldId id="273"/>
            <p14:sldId id="274"/>
            <p14:sldId id="275"/>
            <p14:sldId id="277"/>
            <p14:sldId id="278"/>
          </p14:sldIdLst>
        </p14:section>
        <p14:section name="Results and Discussion" id="{ADAC7245-5CE2-430F-89A2-EA8E14445414}">
          <p14:sldIdLst>
            <p14:sldId id="261"/>
            <p14:sldId id="280"/>
            <p14:sldId id="279"/>
            <p14:sldId id="281"/>
            <p14:sldId id="282"/>
            <p14:sldId id="283"/>
            <p14:sldId id="284"/>
            <p14:sldId id="285"/>
            <p14:sldId id="290"/>
            <p14:sldId id="291"/>
            <p14:sldId id="292"/>
            <p14:sldId id="293"/>
            <p14:sldId id="294"/>
            <p14:sldId id="295"/>
          </p14:sldIdLst>
        </p14:section>
        <p14:section name="Future Work" id="{2E198F6F-FBFA-4AFE-88D5-A2281DBF46C2}">
          <p14:sldIdLst>
            <p14:sldId id="262"/>
            <p14:sldId id="296"/>
            <p14:sldId id="29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2" autoAdjust="0"/>
    <p:restoredTop sz="94614" autoAdjust="0"/>
  </p:normalViewPr>
  <p:slideViewPr>
    <p:cSldViewPr snapToGrid="0">
      <p:cViewPr varScale="1">
        <p:scale>
          <a:sx n="122" d="100"/>
          <a:sy n="122" d="100"/>
        </p:scale>
        <p:origin x="114" y="15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E7535B-5F2F-4388-8248-500B1F4C08AA}" type="datetimeFigureOut">
              <a:rPr lang="en-US" smtClean="0"/>
              <a:t>3/19/2018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A3FDD5-6A1C-4668-81CF-06B32ACEDA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6756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034F4B-E40E-4A28-B849-9660AFBDCE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0D3FAD-BBFF-4B71-8831-640A5D4190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3C3980-B037-406A-9F88-DDDE4DF3F3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BDB88-3359-4977-933F-E25F5460278C}" type="datetime1">
              <a:rPr lang="en-US" smtClean="0"/>
              <a:t>3/19/2018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31033D-53BB-4023-9F0B-9FD6D9463F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0FDCC9-4A46-48C4-8A86-0242771CF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A1948-8D50-4BC1-A052-3D414D6285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6860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09D2C-DDF5-411E-BAEA-A9440DD49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22F38B9-13D9-4F93-9D03-0F957EDF36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635C72-4377-4110-9877-E7FAFFE0A8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3BD42-6420-4600-91B7-FF5CDB355999}" type="datetime1">
              <a:rPr lang="en-US" smtClean="0"/>
              <a:t>3/19/2018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EA0BC0-7C84-4B62-A1C5-FBCE962314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28A748-FF79-4848-8760-BB1ACC8CFD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A1948-8D50-4BC1-A052-3D414D6285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1794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D7F7967-8E97-498E-891C-C53640D952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27AFEE2-FA51-4B75-9784-B5B4A7DDD6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5AFC30-CD28-423A-A085-09A8E7F3EA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3E81E0-570F-4BD3-9C08-BBF873071D2A}" type="datetime1">
              <a:rPr lang="en-US" smtClean="0"/>
              <a:t>3/19/2018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FEF336-3C81-4B6F-92CE-DFFC9A9B14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641043-1A47-4864-BC18-FAEDDAFF6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A1948-8D50-4BC1-A052-3D414D6285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5754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C161F6-396A-47A0-A765-AC7A31B8F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F4A1B6-F278-4562-A584-D77831BFAA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23B2C7-439A-45F8-ACEA-993BFFEE5F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D3A35-27B1-4946-9396-4283EE4E2143}" type="datetime1">
              <a:rPr lang="en-US" smtClean="0"/>
              <a:t>3/19/2018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F3A5FC-C787-46C9-A399-8B71AF5807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CE8D15-7727-44BF-8CC6-2C0AD2517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A1948-8D50-4BC1-A052-3D414D6285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7937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0CD4C6-31BC-428B-9484-7351450868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A17D6F-2A95-4D18-81C3-0C28B66AEF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C6A8AD-C9B7-429F-8B7D-96F12B6886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7E338-042A-432C-A361-C4B6826AA790}" type="datetime1">
              <a:rPr lang="en-US" smtClean="0"/>
              <a:t>3/19/2018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7D10A2-15DC-42A4-8B7D-C2E390F393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70E9AB-5CAC-4068-B33D-AC33939C80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A1948-8D50-4BC1-A052-3D414D6285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9117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9913C-9C70-4B8F-BE06-CA187648FE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8DF1BB-FCF4-4DF0-9631-628CA1A1D6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9DF07E-7A55-4FA5-980A-E4FF01E5C1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3E0983-2F7D-425F-88AA-EB30731CDD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D95C3-294E-4B7C-9B31-C0CBBAFB2166}" type="datetime1">
              <a:rPr lang="en-US" smtClean="0"/>
              <a:t>3/19/2018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48A6C8-5F24-441C-B17B-B1EC650F81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0ECC46-9808-4A73-AD12-2403208611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A1948-8D50-4BC1-A052-3D414D6285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7428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420C4B-5CDB-43B4-AEBE-4EC2DE146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2FFBCA-84BA-47BC-88CB-5DCDFBF192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B85D80-916F-413F-B117-6A9E68CA4C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A27D5D7-D8F2-4075-9028-7D7E8529FA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66D3328-9444-464C-9B4E-8FD562ECE97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F045BDF-13D1-491F-9BFC-74911A7BF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37FC7-8D43-4665-8D97-AB43DE62A610}" type="datetime1">
              <a:rPr lang="en-US" smtClean="0"/>
              <a:t>3/19/2018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5DCD49E-4E31-40A0-8362-90AA9B67B8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16C8961-33C9-4601-A28B-F1ADD69175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A1948-8D50-4BC1-A052-3D414D6285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387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F3553E-56E8-4EF6-BF9C-343B894DDB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E4CEBF-4F3B-449B-AF6A-2B350C75FC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E346A-5041-446D-8279-132868B3600F}" type="datetime1">
              <a:rPr lang="en-US" smtClean="0"/>
              <a:t>3/19/2018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56500B-D690-41F5-968F-0FF68B60DE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6B65AB-CC8F-4030-9DA2-22F90A2CAA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A1948-8D50-4BC1-A052-3D414D6285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040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8285BCA-6FC6-431B-A18C-105E28EB31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FE6FC-F084-4DCC-85BB-BD7312AC6D81}" type="datetime1">
              <a:rPr lang="en-US" smtClean="0"/>
              <a:t>3/19/2018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A587E7F-03C7-4244-A562-AB744873EF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EEADCA-FEB1-4BBC-9AB2-C1D2F5074F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A1948-8D50-4BC1-A052-3D414D6285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2445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451256-44EE-4C78-A0E4-B5B2EAE72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221F0C-BA46-45FB-954C-A51327641E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15717A-50CF-4016-81ED-9CDDAC765C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FF1D89-1C57-4171-907A-F1FEA205F6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6CCD2-352F-4B01-AE0B-84DC839C934F}" type="datetime1">
              <a:rPr lang="en-US" smtClean="0"/>
              <a:t>3/19/2018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8AA416-61E9-49E6-B66F-ED28BF0B45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80259A-E020-4490-A995-A834622D8F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A1948-8D50-4BC1-A052-3D414D6285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8885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567D61-82BB-4920-AEC5-6D5417737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628F1CD-ACEB-4082-83D6-47003D75BA8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98A6E2-A2E3-4AAF-9889-53651446E8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CED824-F580-40EA-A0B3-E9719BA862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4F572-C1AA-462A-858A-299B20B205E9}" type="datetime1">
              <a:rPr lang="en-US" smtClean="0"/>
              <a:t>3/19/2018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CBDC05-603F-4A6B-B5BC-AADFAE5074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8D078A-9BDB-4B1E-B21A-6AB2E6E8F7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A1948-8D50-4BC1-A052-3D414D6285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5915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B0A831B-BF8E-4611-B888-8EABD2BEE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5F4D56-E23B-45F5-BFF6-4D7D5EE307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7BD1E4-B900-4614-B921-CCD31EE23AE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FA262E-5FDC-407F-929F-93F6CDE93546}" type="datetime1">
              <a:rPr lang="en-US" smtClean="0"/>
              <a:t>3/19/2018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271146-AA80-4AA7-B85C-183D193B50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043EA6-3ACE-470C-B220-CBC01BA1FB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3A1948-8D50-4BC1-A052-3D414D6285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7582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0.png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A2F95-D740-40AE-8F82-4F72BD110D9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An Evaluation of Apollo Powered Descent Guidance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D4BEAA-E817-4529-B3DB-00D7796A036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Lloyd David </a:t>
            </a:r>
            <a:r>
              <a:rPr lang="en-US" dirty="0" smtClean="0"/>
              <a:t>Strohl </a:t>
            </a:r>
            <a:r>
              <a:rPr lang="en-US" dirty="0"/>
              <a:t>III</a:t>
            </a:r>
          </a:p>
        </p:txBody>
      </p:sp>
    </p:spTree>
    <p:extLst>
      <p:ext uri="{BB962C8B-B14F-4D97-AF65-F5344CB8AC3E}">
        <p14:creationId xmlns:p14="http://schemas.microsoft.com/office/powerpoint/2010/main" val="1657647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504"/>
    </mc:Choice>
    <mc:Fallback xmlns="">
      <p:transition spd="slow" advTm="14504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6908A5-0DB3-4B04-893D-40E271868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6C2978-67DC-4201-B080-379DFBEAA5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BEE313-F691-4554-8638-F89519B2FC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A1948-8D50-4BC1-A052-3D414D62852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644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27"/>
    </mc:Choice>
    <mc:Fallback xmlns="">
      <p:transition spd="slow" advTm="1627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C532D60-2BAE-4CE1-BA54-CAF78E208D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APDG Derivation	</a:t>
            </a:r>
          </a:p>
        </p:txBody>
      </p:sp>
      <p:pic>
        <p:nvPicPr>
          <p:cNvPr id="2" name="Content Placeholder 1">
            <a:extLst>
              <a:ext uri="{FF2B5EF4-FFF2-40B4-BE49-F238E27FC236}">
                <a16:creationId xmlns:a16="http://schemas.microsoft.com/office/drawing/2014/main" id="{C284C969-9490-4FCE-A4BF-5F7493E20A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12875" y="3162300"/>
            <a:ext cx="5629275" cy="14192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 Placeholder 6">
                <a:extLst>
                  <a:ext uri="{FF2B5EF4-FFF2-40B4-BE49-F238E27FC236}">
                    <a16:creationId xmlns:a16="http://schemas.microsoft.com/office/drawing/2014/main" id="{90AD699E-DB5E-4876-A2DB-99FABD5D10CA}"/>
                  </a:ext>
                </a:extLst>
              </p:cNvPr>
              <p:cNvSpPr>
                <a:spLocks noGrp="1"/>
              </p:cNvSpPr>
              <p:nvPr>
                <p:ph type="body" sz="half" idx="2"/>
              </p:nvPr>
            </p:nvSpPr>
            <p:spPr>
              <a:xfrm>
                <a:off x="839788" y="2057400"/>
                <a:ext cx="3932237" cy="4343400"/>
              </a:xfrm>
            </p:spPr>
            <p:txBody>
              <a:bodyPr>
                <a:normAutofit fontScale="92500" lnSpcReduction="10000"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Cherry derived E-Guidance and APDG, a version of E-Guidance, by framing powered descent as separate boundary value problems in each dimension. Vector boundary conditions in position and velocity for E-Guidance, and final attitude through thrust acceleration for APDG, form the constraints of the problem.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Final attitude control helps ensure soft landing under practical mission conditions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Choosing the command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𝒈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𝑻</m:t>
                        </m:r>
                      </m:sub>
                    </m:sSub>
                  </m:oMath>
                </a14:m>
                <a:r>
                  <a:rPr lang="en-US" dirty="0"/>
                  <a:t/>
                </a:r>
                <a:br>
                  <a:rPr lang="en-US" dirty="0"/>
                </a:br>
                <a:r>
                  <a:rPr lang="en-US" dirty="0"/>
                  <a:t>removes the non-linearities of the                            gravitational acceleration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Satisfying two final constraints given arbitrary initial condition requires two basis functions for the command. The addition of final attitude constraint requires a third basis function. Cherry chose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b="0" dirty="0"/>
                  <a:t>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b="0" dirty="0"/>
                  <a:t> for simplicity.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b="1" dirty="0"/>
              </a:p>
            </p:txBody>
          </p:sp>
        </mc:Choice>
        <mc:Fallback xmlns="">
          <p:sp>
            <p:nvSpPr>
              <p:cNvPr id="7" name="Text Placeholder 6">
                <a:extLst>
                  <a:ext uri="{FF2B5EF4-FFF2-40B4-BE49-F238E27FC236}">
                    <a16:creationId xmlns:a16="http://schemas.microsoft.com/office/drawing/2014/main" id="{90AD699E-DB5E-4876-A2DB-99FABD5D10C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2"/>
              </p:nvPr>
            </p:nvSpPr>
            <p:spPr>
              <a:xfrm>
                <a:off x="839788" y="2057400"/>
                <a:ext cx="3932237" cy="4343400"/>
              </a:xfrm>
              <a:blipFill>
                <a:blip r:embed="rId3"/>
                <a:stretch>
                  <a:fillRect l="-465" t="-1264" r="-10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29DD67-920C-469D-ADAB-75F686FD91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883A1948-8D50-4BC1-A052-3D414D62852E}" type="slidenum">
              <a:rPr lang="en-US" smtClean="0"/>
              <a:t>11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7E1E7D5-70C1-4A2A-AE91-1EEAF00C80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03850" y="4581525"/>
            <a:ext cx="1638300" cy="11049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060A959-4C09-415F-BBF2-CB7E74C115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55118" y="5632450"/>
            <a:ext cx="2105025" cy="7239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C85B18C6-F7F5-484F-B6D6-7AD04D15FCD1}"/>
                  </a:ext>
                </a:extLst>
              </p:cNvPr>
              <p:cNvSpPr/>
              <p:nvPr/>
            </p:nvSpPr>
            <p:spPr>
              <a:xfrm>
                <a:off x="5766950" y="4973222"/>
                <a:ext cx="154523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b="1" dirty="0"/>
                  <a:t>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C85B18C6-F7F5-484F-B6D6-7AD04D15FC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6950" y="4973222"/>
                <a:ext cx="154523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536B50B1-0A47-400F-8B87-E2827B2E4B2E}"/>
                  </a:ext>
                </a:extLst>
              </p:cNvPr>
              <p:cNvSpPr/>
              <p:nvPr/>
            </p:nvSpPr>
            <p:spPr>
              <a:xfrm>
                <a:off x="5766950" y="5842618"/>
                <a:ext cx="221906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𝒖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536B50B1-0A47-400F-8B87-E2827B2E4B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6950" y="5842618"/>
                <a:ext cx="2219069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13E89BDC-B09E-464B-A186-95F26ADEC0E4}"/>
              </a:ext>
            </a:extLst>
          </p:cNvPr>
          <p:cNvSpPr txBox="1"/>
          <p:nvPr/>
        </p:nvSpPr>
        <p:spPr>
          <a:xfrm>
            <a:off x="5779468" y="4687989"/>
            <a:ext cx="1317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E-Guidance: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5752AC9-E9D9-445E-91FB-0D384A378C15}"/>
              </a:ext>
            </a:extLst>
          </p:cNvPr>
          <p:cNvSpPr txBox="1"/>
          <p:nvPr/>
        </p:nvSpPr>
        <p:spPr>
          <a:xfrm>
            <a:off x="5779468" y="5557385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APDG: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92C68B6-84D5-46A0-A959-E37919F6693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41994" y="0"/>
            <a:ext cx="4764941" cy="351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389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7649"/>
    </mc:Choice>
    <mc:Fallback xmlns="">
      <p:transition spd="slow" advTm="287649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E23C14E-3340-47B4-81EE-84B65AB3D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E-Guidance and APDG Implementation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8C94B83-7731-48C3-88FB-3A42303B8F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E-Guidance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BA37D59-D43B-4C13-B779-FE293CCEEA5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650026" y="1681163"/>
            <a:ext cx="1705361" cy="823912"/>
          </a:xfrm>
        </p:spPr>
        <p:txBody>
          <a:bodyPr/>
          <a:lstStyle/>
          <a:p>
            <a:r>
              <a:rPr lang="en-US" dirty="0"/>
              <a:t>APDG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EDFF45-E454-4500-9013-9D646DD2FC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A1948-8D50-4BC1-A052-3D414D62852E}" type="slidenum">
              <a:rPr lang="en-US" smtClean="0"/>
              <a:t>12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BA64A62-525F-4429-BFC1-4F1A139AC9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612" y="2405062"/>
            <a:ext cx="2505075" cy="9144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AD823F7-2748-4CA6-9CAE-958F0467BD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3710" y="3429000"/>
            <a:ext cx="3228975" cy="86677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2AF92E5-3ED4-4F8B-BB1A-7663CCA9E9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4500" y="2862262"/>
            <a:ext cx="5829300" cy="12573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C6B4231-42AE-4E75-8E65-96AE5FB8B2F5}"/>
              </a:ext>
            </a:extLst>
          </p:cNvPr>
          <p:cNvSpPr txBox="1"/>
          <p:nvPr/>
        </p:nvSpPr>
        <p:spPr>
          <a:xfrm>
            <a:off x="836612" y="5035580"/>
            <a:ext cx="441896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E matrix, the inverted matrix forming the linear system from the equations of motion, gives E-Guidance its name. Each axis of motion is solved independently, resulting in a total of 6 at each guidance update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4F75BAE-D68E-4071-B592-EB36DAB4EA13}"/>
              </a:ext>
            </a:extLst>
          </p:cNvPr>
          <p:cNvSpPr txBox="1"/>
          <p:nvPr/>
        </p:nvSpPr>
        <p:spPr>
          <a:xfrm>
            <a:off x="6936421" y="5035580"/>
            <a:ext cx="44189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APDG forms a similar linear system in 3 unknowns per axis, resulting in the above 3 equations for a total of 9 at each guidance update.</a:t>
            </a:r>
          </a:p>
        </p:txBody>
      </p:sp>
    </p:spTree>
    <p:extLst>
      <p:ext uri="{BB962C8B-B14F-4D97-AF65-F5344CB8AC3E}">
        <p14:creationId xmlns:p14="http://schemas.microsoft.com/office/powerpoint/2010/main" val="62476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4644"/>
    </mc:Choice>
    <mc:Fallback xmlns="">
      <p:transition spd="slow" advTm="124644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7D9DEE-321E-4D17-9357-E25479A3D5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E-Guidance as Optimal Control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C63D243-40C4-48F9-B5A1-ACE5612382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13359" y="2777786"/>
            <a:ext cx="3224860" cy="85941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34AD620D-D301-4DF7-99EC-F19644CB47D3}"/>
                  </a:ext>
                </a:extLst>
              </p:cNvPr>
              <p:cNvSpPr>
                <a:spLocks noGrp="1"/>
              </p:cNvSpPr>
              <p:nvPr>
                <p:ph type="body" sz="half" idx="2"/>
              </p:nvPr>
            </p:nvSpPr>
            <p:spPr/>
            <p:txBody>
              <a:bodyPr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E-Guidance is not fuel optimal, but is the solution to an optimal control problem with a different performance index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The index does penalize large thrust magnitudes and the solution has been shown to give good performance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Applying optimal control theory (maximizing the Hamiltonian H) results in a command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𝒖</m:t>
                    </m:r>
                  </m:oMath>
                </a14:m>
                <a:r>
                  <a:rPr lang="en-US" b="1" i="1" dirty="0"/>
                  <a:t> </a:t>
                </a:r>
                <a:r>
                  <a:rPr lang="en-US" dirty="0"/>
                  <a:t>of the same form as E-Guidance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APDG may not minimize the same cost function but is shown to provide similar fuel performance</a:t>
                </a:r>
              </a:p>
            </p:txBody>
          </p:sp>
        </mc:Choice>
        <mc:Fallback xmlns="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34AD620D-D301-4DF7-99EC-F19644CB47D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2"/>
              </p:nvPr>
            </p:nvSpPr>
            <p:spPr>
              <a:blipFill>
                <a:blip r:embed="rId3"/>
                <a:stretch>
                  <a:fillRect l="-620" t="-11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6AEBE6-73EF-4DB9-AF6F-25CBF046EB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A1948-8D50-4BC1-A052-3D414D62852E}" type="slidenum">
              <a:rPr lang="en-US" smtClean="0"/>
              <a:t>13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FEE973-CBD7-4B62-84EA-0C608BADE5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3285" y="1871827"/>
            <a:ext cx="2036818" cy="85941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359AFEF-7CCD-440D-A605-4263E7E007F1}"/>
              </a:ext>
            </a:extLst>
          </p:cNvPr>
          <p:cNvSpPr txBox="1"/>
          <p:nvPr/>
        </p:nvSpPr>
        <p:spPr>
          <a:xfrm>
            <a:off x="5372597" y="2116870"/>
            <a:ext cx="1446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Fuel Optimal: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F79ADC0-4850-4030-9399-6CC2DF7DDBDD}"/>
              </a:ext>
            </a:extLst>
          </p:cNvPr>
          <p:cNvSpPr txBox="1"/>
          <p:nvPr/>
        </p:nvSpPr>
        <p:spPr>
          <a:xfrm>
            <a:off x="5372597" y="3022828"/>
            <a:ext cx="12554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E-Guidance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113201D-440E-4C8F-8131-A5B93F7D4A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2597" y="3637203"/>
            <a:ext cx="3464019" cy="237501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76E37BF-CC5D-412B-8D45-CE2AEA4EC6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40103" y="3796506"/>
            <a:ext cx="1533525" cy="33337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49F255B-BE6C-4AED-8C81-45708201AE6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92477" y="4240650"/>
            <a:ext cx="1628775" cy="46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06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1682"/>
    </mc:Choice>
    <mc:Fallback xmlns="">
      <p:transition spd="slow" advTm="161682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CB5C5FE-5F34-4DC3-9578-9D46F4F2C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Time-to-go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 Placeholder 7">
                <a:extLst>
                  <a:ext uri="{FF2B5EF4-FFF2-40B4-BE49-F238E27FC236}">
                    <a16:creationId xmlns:a16="http://schemas.microsoft.com/office/drawing/2014/main" id="{FA3E3714-C5AB-4276-B4AB-EB5855E6D048}"/>
                  </a:ext>
                </a:extLst>
              </p:cNvPr>
              <p:cNvSpPr>
                <a:spLocks noGrp="1"/>
              </p:cNvSpPr>
              <p:nvPr>
                <p:ph type="body" sz="half" idx="2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The E-matrix for APDG relies upon a time-to-go estimate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𝑔𝑜</m:t>
                        </m:r>
                      </m:sub>
                    </m:sSub>
                  </m:oMath>
                </a14:m>
                <a:r>
                  <a:rPr lang="en-US" dirty="0"/>
                  <a:t> which is not addressed by the optimal control solution. The Apollo missions used an iterative method which had to allow for manual landing site </a:t>
                </a:r>
                <a:r>
                  <a:rPr lang="en-US" dirty="0" err="1"/>
                  <a:t>redesignation</a:t>
                </a:r>
                <a:r>
                  <a:rPr lang="en-US" dirty="0"/>
                  <a:t> and relied upon pre-mission planning. Many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𝑔𝑜</m:t>
                        </m:r>
                      </m:sub>
                    </m:sSub>
                  </m:oMath>
                </a14:m>
                <a:r>
                  <a:rPr lang="en-US" dirty="0"/>
                  <a:t> estimation methods could suffice, but since the focus of this thesis is the Adaptive PDI strategy the method used is based on performance and safety.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Citron, </a:t>
                </a:r>
                <a:r>
                  <a:rPr lang="en-US" dirty="0" err="1"/>
                  <a:t>Dunin</a:t>
                </a:r>
                <a:r>
                  <a:rPr lang="en-US" dirty="0"/>
                  <a:t>, and </a:t>
                </a:r>
                <a:r>
                  <a:rPr lang="en-US" dirty="0" err="1"/>
                  <a:t>Meissinger</a:t>
                </a:r>
                <a:r>
                  <a:rPr lang="en-US" dirty="0"/>
                  <a:t> developed the gravity turn guidance solution, wherein the thrust vector is always opposite the velocity and velocity is zeroed upon landing. This solution cannot ensure landing at a particular site, but its time-to-go might be considered a minimum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𝑔𝑜</m:t>
                        </m:r>
                      </m:sub>
                    </m:sSub>
                  </m:oMath>
                </a14:m>
                <a:r>
                  <a:rPr lang="en-US" dirty="0"/>
                  <a:t> for a given mission. A safety margin of can added for vacuum conditions, but atmospheric conditions prove not to need adjustment even with specification of landing site.</a:t>
                </a:r>
              </a:p>
            </p:txBody>
          </p:sp>
        </mc:Choice>
        <mc:Fallback xmlns="">
          <p:sp>
            <p:nvSpPr>
              <p:cNvPr id="8" name="Text Placeholder 7">
                <a:extLst>
                  <a:ext uri="{FF2B5EF4-FFF2-40B4-BE49-F238E27FC236}">
                    <a16:creationId xmlns:a16="http://schemas.microsoft.com/office/drawing/2014/main" id="{FA3E3714-C5AB-4276-B4AB-EB5855E6D04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2"/>
              </p:nvPr>
            </p:nvSpPr>
            <p:spPr>
              <a:blipFill>
                <a:blip r:embed="rId2"/>
                <a:stretch>
                  <a:fillRect l="-465" t="-1920" r="-1550" b="-11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4AA791-65E6-4E8C-9F69-00D8FFECF5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A1948-8D50-4BC1-A052-3D414D62852E}" type="slidenum">
              <a:rPr lang="en-US" smtClean="0"/>
              <a:t>14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DD73D3C-9096-4D39-91E2-85C49C2F0F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3188" y="1004888"/>
            <a:ext cx="4560868" cy="48641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0258D85-4A30-416D-8F51-37062F213F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0520" y="4435151"/>
            <a:ext cx="3424044" cy="688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39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7148"/>
    </mc:Choice>
    <mc:Fallback xmlns="">
      <p:transition spd="slow" advTm="187148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Top Corners Rounded 10">
            <a:extLst>
              <a:ext uri="{FF2B5EF4-FFF2-40B4-BE49-F238E27FC236}">
                <a16:creationId xmlns:a16="http://schemas.microsoft.com/office/drawing/2014/main" id="{3BAF1561-20C4-41FD-A35F-BF2B9E727F3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529466" y="996722"/>
            <a:ext cx="5923488" cy="4864556"/>
          </a:xfrm>
          <a:prstGeom prst="round2SameRect">
            <a:avLst>
              <a:gd name="adj1" fmla="val 3762"/>
              <a:gd name="adj2" fmla="val 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: Top Corners Rounded 12">
            <a:extLst>
              <a:ext uri="{FF2B5EF4-FFF2-40B4-BE49-F238E27FC236}">
                <a16:creationId xmlns:a16="http://schemas.microsoft.com/office/drawing/2014/main" id="{839DC788-B140-4F3E-A91E-CB3E70ED940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457200" y="1050468"/>
            <a:ext cx="5609397" cy="4757058"/>
          </a:xfrm>
          <a:prstGeom prst="round2SameRect">
            <a:avLst>
              <a:gd name="adj1" fmla="val 2061"/>
              <a:gd name="adj2" fmla="val 0"/>
            </a:avLst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C18D930-0EEE-448F-ABF1-2AA3C83DA552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4071" y="2705800"/>
            <a:ext cx="1597456" cy="0"/>
          </a:xfrm>
          <a:prstGeom prst="line">
            <a:avLst/>
          </a:prstGeom>
          <a:ln w="508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5F5379C1-B026-4F23-B0FB-651642E1D0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3767" y="905359"/>
            <a:ext cx="6542117" cy="489023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94A9C2F-625C-4582-B125-60F8186670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981091"/>
            <a:ext cx="4092951" cy="162445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Adaptive Powered Descent Initiation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4A8DA8-69FD-46F9-9264-EF900CD6FD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21733" y="2834809"/>
            <a:ext cx="4092951" cy="304209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Few powered descent guidance formulations consider optimized engine ignition time, though most acknowledge the need for ignition criteria. These are typically predetermined altitudes, </a:t>
            </a:r>
            <a:r>
              <a:rPr lang="en-US" sz="1400" dirty="0" err="1">
                <a:solidFill>
                  <a:schemeClr val="bg1"/>
                </a:solidFill>
              </a:rPr>
              <a:t>groundranges</a:t>
            </a:r>
            <a:r>
              <a:rPr lang="en-US" sz="1400" dirty="0">
                <a:solidFill>
                  <a:schemeClr val="bg1"/>
                </a:solidFill>
              </a:rPr>
              <a:t>, </a:t>
            </a:r>
            <a:r>
              <a:rPr lang="en-US" sz="1400" dirty="0" err="1">
                <a:solidFill>
                  <a:schemeClr val="bg1"/>
                </a:solidFill>
              </a:rPr>
              <a:t>etc</a:t>
            </a:r>
            <a:endParaRPr lang="en-US" sz="1400" dirty="0">
              <a:solidFill>
                <a:schemeClr val="bg1"/>
              </a:solidFill>
            </a:endParaRP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Adaptive PDI uses the gravity turn solution as a threshold value. When required thrust exceeds maximum available thrust, or when </a:t>
            </a:r>
            <a:r>
              <a:rPr lang="en-US" sz="1400" dirty="0" err="1">
                <a:solidFill>
                  <a:schemeClr val="bg1"/>
                </a:solidFill>
              </a:rPr>
              <a:t>groundrange</a:t>
            </a:r>
            <a:r>
              <a:rPr lang="en-US" sz="1400" dirty="0">
                <a:solidFill>
                  <a:schemeClr val="bg1"/>
                </a:solidFill>
              </a:rPr>
              <a:t> traveled by a gravity turn exceeds ground distance to the landing site, the engine is ignited.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These criteria are shown to be robust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E853DC-B249-4F99-8793-B6330AE4B3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83A1948-8D50-4BC1-A052-3D414D62852E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spcAft>
                  <a:spcPts val="600"/>
                </a:spcAft>
              </a:pPr>
              <a:t>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432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2826"/>
    </mc:Choice>
    <mc:Fallback xmlns="">
      <p:transition spd="slow" advTm="142826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F67C404-376D-4BDF-90F8-963FB39FFD8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Simulation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A1261E38-3400-4027-A32D-C5818E0C61C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Architecture and Implementation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092319-612C-457A-947E-F03EE80E8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A1948-8D50-4BC1-A052-3D414D62852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35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07"/>
    </mc:Choice>
    <mc:Fallback xmlns="">
      <p:transition spd="slow" advTm="12007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D8A09-95E1-41DD-AD47-2B99A492EA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441" y="181597"/>
            <a:ext cx="2011525" cy="1325563"/>
          </a:xfrm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en-US" sz="2800" dirty="0"/>
              <a:t>Simulation Architecture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2C04CE-D278-4BEA-AF0C-931878D89F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A1948-8D50-4BC1-A052-3D414D62852E}" type="slidenum">
              <a:rPr lang="en-US" smtClean="0"/>
              <a:t>17</a:t>
            </a:fld>
            <a:endParaRPr lang="en-US"/>
          </a:p>
        </p:txBody>
      </p:sp>
      <p:sp>
        <p:nvSpPr>
          <p:cNvPr id="5" name="Flowchart: Process 4">
            <a:extLst>
              <a:ext uri="{FF2B5EF4-FFF2-40B4-BE49-F238E27FC236}">
                <a16:creationId xmlns:a16="http://schemas.microsoft.com/office/drawing/2014/main" id="{1A01B637-42DE-4D68-987B-9874823DB5A9}"/>
              </a:ext>
            </a:extLst>
          </p:cNvPr>
          <p:cNvSpPr/>
          <p:nvPr/>
        </p:nvSpPr>
        <p:spPr>
          <a:xfrm>
            <a:off x="5009666" y="710984"/>
            <a:ext cx="2139519" cy="612648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Monte-Carlo: Disperse Conditions</a:t>
            </a:r>
          </a:p>
        </p:txBody>
      </p:sp>
      <p:sp>
        <p:nvSpPr>
          <p:cNvPr id="6" name="Flowchart: Data 5">
            <a:extLst>
              <a:ext uri="{FF2B5EF4-FFF2-40B4-BE49-F238E27FC236}">
                <a16:creationId xmlns:a16="http://schemas.microsoft.com/office/drawing/2014/main" id="{F806380B-3A80-4908-940D-08C7E23BF591}"/>
              </a:ext>
            </a:extLst>
          </p:cNvPr>
          <p:cNvSpPr/>
          <p:nvPr/>
        </p:nvSpPr>
        <p:spPr>
          <a:xfrm>
            <a:off x="7253291" y="5875783"/>
            <a:ext cx="1065446" cy="383046"/>
          </a:xfrm>
          <a:prstGeom prst="flowChartInputOutp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Record run data</a:t>
            </a:r>
          </a:p>
        </p:txBody>
      </p:sp>
      <p:sp>
        <p:nvSpPr>
          <p:cNvPr id="7" name="Flowchart: Process 6">
            <a:extLst>
              <a:ext uri="{FF2B5EF4-FFF2-40B4-BE49-F238E27FC236}">
                <a16:creationId xmlns:a16="http://schemas.microsoft.com/office/drawing/2014/main" id="{817EE09E-897B-4630-9D7D-343E1C3E648D}"/>
              </a:ext>
            </a:extLst>
          </p:cNvPr>
          <p:cNvSpPr/>
          <p:nvPr/>
        </p:nvSpPr>
        <p:spPr>
          <a:xfrm>
            <a:off x="3160450" y="1690689"/>
            <a:ext cx="5823751" cy="3662546"/>
          </a:xfrm>
          <a:prstGeom prst="flowChartProcess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E22703-832B-4013-B3B9-927D91AFC1F4}"/>
              </a:ext>
            </a:extLst>
          </p:cNvPr>
          <p:cNvSpPr txBox="1"/>
          <p:nvPr/>
        </p:nvSpPr>
        <p:spPr>
          <a:xfrm>
            <a:off x="3307673" y="2449709"/>
            <a:ext cx="1380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Simulation</a:t>
            </a:r>
          </a:p>
        </p:txBody>
      </p:sp>
      <p:sp>
        <p:nvSpPr>
          <p:cNvPr id="9" name="Flowchart: Process 8">
            <a:extLst>
              <a:ext uri="{FF2B5EF4-FFF2-40B4-BE49-F238E27FC236}">
                <a16:creationId xmlns:a16="http://schemas.microsoft.com/office/drawing/2014/main" id="{B03F31C6-CE80-434F-9835-68A06C4D1965}"/>
              </a:ext>
            </a:extLst>
          </p:cNvPr>
          <p:cNvSpPr/>
          <p:nvPr/>
        </p:nvSpPr>
        <p:spPr>
          <a:xfrm>
            <a:off x="5490464" y="2689144"/>
            <a:ext cx="1163721" cy="372153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Guidance Computer</a:t>
            </a:r>
          </a:p>
        </p:txBody>
      </p:sp>
      <p:sp>
        <p:nvSpPr>
          <p:cNvPr id="10" name="Flowchart: Process 9">
            <a:extLst>
              <a:ext uri="{FF2B5EF4-FFF2-40B4-BE49-F238E27FC236}">
                <a16:creationId xmlns:a16="http://schemas.microsoft.com/office/drawing/2014/main" id="{65042078-B78D-4BA6-AFC5-C9A9C711677C}"/>
              </a:ext>
            </a:extLst>
          </p:cNvPr>
          <p:cNvSpPr/>
          <p:nvPr/>
        </p:nvSpPr>
        <p:spPr>
          <a:xfrm>
            <a:off x="5490464" y="2087162"/>
            <a:ext cx="1163721" cy="372153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Navigation Module</a:t>
            </a:r>
          </a:p>
        </p:txBody>
      </p:sp>
      <p:sp>
        <p:nvSpPr>
          <p:cNvPr id="11" name="Flowchart: Process 10">
            <a:extLst>
              <a:ext uri="{FF2B5EF4-FFF2-40B4-BE49-F238E27FC236}">
                <a16:creationId xmlns:a16="http://schemas.microsoft.com/office/drawing/2014/main" id="{7A8A9146-EA74-4016-868F-14782D4FE5A7}"/>
              </a:ext>
            </a:extLst>
          </p:cNvPr>
          <p:cNvSpPr/>
          <p:nvPr/>
        </p:nvSpPr>
        <p:spPr>
          <a:xfrm>
            <a:off x="5511550" y="3894174"/>
            <a:ext cx="1121550" cy="372153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Numerical Integration</a:t>
            </a:r>
          </a:p>
        </p:txBody>
      </p:sp>
      <p:sp>
        <p:nvSpPr>
          <p:cNvPr id="12" name="Flowchart: Decision 11">
            <a:extLst>
              <a:ext uri="{FF2B5EF4-FFF2-40B4-BE49-F238E27FC236}">
                <a16:creationId xmlns:a16="http://schemas.microsoft.com/office/drawing/2014/main" id="{345ACF6B-3566-421F-A62B-47FEB1A55D23}"/>
              </a:ext>
            </a:extLst>
          </p:cNvPr>
          <p:cNvSpPr/>
          <p:nvPr/>
        </p:nvSpPr>
        <p:spPr>
          <a:xfrm>
            <a:off x="5318902" y="4469090"/>
            <a:ext cx="1514389" cy="468199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Landed?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C475D1A-87B5-45E3-99AD-6ED8DFF4D90B}"/>
              </a:ext>
            </a:extLst>
          </p:cNvPr>
          <p:cNvCxnSpPr>
            <a:cxnSpLocks/>
            <a:stCxn id="5" idx="2"/>
            <a:endCxn id="7" idx="0"/>
          </p:cNvCxnSpPr>
          <p:nvPr/>
        </p:nvCxnSpPr>
        <p:spPr>
          <a:xfrm flipH="1">
            <a:off x="6072326" y="1323632"/>
            <a:ext cx="7100" cy="3670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9B98956E-DC85-4BDC-A7AF-88EB6535F4EE}"/>
              </a:ext>
            </a:extLst>
          </p:cNvPr>
          <p:cNvCxnSpPr>
            <a:stCxn id="10" idx="2"/>
            <a:endCxn id="9" idx="0"/>
          </p:cNvCxnSpPr>
          <p:nvPr/>
        </p:nvCxnSpPr>
        <p:spPr>
          <a:xfrm>
            <a:off x="6072325" y="2459315"/>
            <a:ext cx="0" cy="2298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DC3129FF-F3E3-4AA0-97AE-5E0506FD6B29}"/>
              </a:ext>
            </a:extLst>
          </p:cNvPr>
          <p:cNvCxnSpPr>
            <a:cxnSpLocks/>
            <a:stCxn id="11" idx="2"/>
            <a:endCxn id="12" idx="0"/>
          </p:cNvCxnSpPr>
          <p:nvPr/>
        </p:nvCxnSpPr>
        <p:spPr>
          <a:xfrm>
            <a:off x="6072325" y="4266327"/>
            <a:ext cx="3772" cy="2027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5E7BDED3-C411-46D9-833E-BBA5EA7231DA}"/>
              </a:ext>
            </a:extLst>
          </p:cNvPr>
          <p:cNvCxnSpPr>
            <a:stCxn id="12" idx="2"/>
            <a:endCxn id="7" idx="2"/>
          </p:cNvCxnSpPr>
          <p:nvPr/>
        </p:nvCxnSpPr>
        <p:spPr>
          <a:xfrm flipH="1">
            <a:off x="6072326" y="4937289"/>
            <a:ext cx="3771" cy="4159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Flowchart: Terminator 49">
            <a:extLst>
              <a:ext uri="{FF2B5EF4-FFF2-40B4-BE49-F238E27FC236}">
                <a16:creationId xmlns:a16="http://schemas.microsoft.com/office/drawing/2014/main" id="{8C22774F-656B-4FD4-9055-A2F73E9913AB}"/>
              </a:ext>
            </a:extLst>
          </p:cNvPr>
          <p:cNvSpPr/>
          <p:nvPr/>
        </p:nvSpPr>
        <p:spPr>
          <a:xfrm>
            <a:off x="8728730" y="5875783"/>
            <a:ext cx="1065446" cy="383046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End</a:t>
            </a:r>
          </a:p>
        </p:txBody>
      </p:sp>
      <p:sp>
        <p:nvSpPr>
          <p:cNvPr id="70" name="Flowchart: Process 69">
            <a:extLst>
              <a:ext uri="{FF2B5EF4-FFF2-40B4-BE49-F238E27FC236}">
                <a16:creationId xmlns:a16="http://schemas.microsoft.com/office/drawing/2014/main" id="{636AA807-AD49-495A-BFF0-59E9693E3C44}"/>
              </a:ext>
            </a:extLst>
          </p:cNvPr>
          <p:cNvSpPr/>
          <p:nvPr/>
        </p:nvSpPr>
        <p:spPr>
          <a:xfrm>
            <a:off x="5511550" y="3278126"/>
            <a:ext cx="1121550" cy="372153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Aerodynamic Model</a:t>
            </a: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42B051B9-0491-4624-939B-2AEF3E9B65CA}"/>
              </a:ext>
            </a:extLst>
          </p:cNvPr>
          <p:cNvCxnSpPr>
            <a:cxnSpLocks/>
            <a:stCxn id="9" idx="2"/>
            <a:endCxn id="70" idx="0"/>
          </p:cNvCxnSpPr>
          <p:nvPr/>
        </p:nvCxnSpPr>
        <p:spPr>
          <a:xfrm>
            <a:off x="6072325" y="3061297"/>
            <a:ext cx="0" cy="2168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15254DA0-92F4-4DDF-BAC0-3AE21D9AECC9}"/>
              </a:ext>
            </a:extLst>
          </p:cNvPr>
          <p:cNvCxnSpPr>
            <a:cxnSpLocks/>
            <a:stCxn id="70" idx="2"/>
            <a:endCxn id="11" idx="0"/>
          </p:cNvCxnSpPr>
          <p:nvPr/>
        </p:nvCxnSpPr>
        <p:spPr>
          <a:xfrm>
            <a:off x="6072325" y="3650279"/>
            <a:ext cx="0" cy="2438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A322FF2D-CCAA-4583-95E4-B4EC55A4BA3E}"/>
              </a:ext>
            </a:extLst>
          </p:cNvPr>
          <p:cNvCxnSpPr>
            <a:stCxn id="12" idx="1"/>
          </p:cNvCxnSpPr>
          <p:nvPr/>
        </p:nvCxnSpPr>
        <p:spPr>
          <a:xfrm flipH="1" flipV="1">
            <a:off x="4856085" y="4703189"/>
            <a:ext cx="46281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ABA84BD7-8A05-4E0D-9C93-082D520B5285}"/>
              </a:ext>
            </a:extLst>
          </p:cNvPr>
          <p:cNvCxnSpPr/>
          <p:nvPr/>
        </p:nvCxnSpPr>
        <p:spPr>
          <a:xfrm flipV="1">
            <a:off x="4873841" y="1893451"/>
            <a:ext cx="0" cy="28097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DF0BB50F-04BE-4635-A7F9-D90D0D9F27E5}"/>
              </a:ext>
            </a:extLst>
          </p:cNvPr>
          <p:cNvCxnSpPr/>
          <p:nvPr/>
        </p:nvCxnSpPr>
        <p:spPr>
          <a:xfrm>
            <a:off x="4856085" y="1882066"/>
            <a:ext cx="121623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1E33251F-8F5C-400F-8BC0-9E1D352C081C}"/>
              </a:ext>
            </a:extLst>
          </p:cNvPr>
          <p:cNvSpPr txBox="1"/>
          <p:nvPr/>
        </p:nvSpPr>
        <p:spPr>
          <a:xfrm>
            <a:off x="5563247" y="5001552"/>
            <a:ext cx="3868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Yes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ED7C7091-0616-4C28-AA44-1C73F87996BB}"/>
              </a:ext>
            </a:extLst>
          </p:cNvPr>
          <p:cNvSpPr txBox="1"/>
          <p:nvPr/>
        </p:nvSpPr>
        <p:spPr>
          <a:xfrm>
            <a:off x="4860791" y="4389644"/>
            <a:ext cx="3658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No</a:t>
            </a:r>
          </a:p>
        </p:txBody>
      </p:sp>
      <p:sp>
        <p:nvSpPr>
          <p:cNvPr id="91" name="Flowchart: Decision 90">
            <a:extLst>
              <a:ext uri="{FF2B5EF4-FFF2-40B4-BE49-F238E27FC236}">
                <a16:creationId xmlns:a16="http://schemas.microsoft.com/office/drawing/2014/main" id="{427AC1B4-C377-4825-91FE-E8E4DA6011F9}"/>
              </a:ext>
            </a:extLst>
          </p:cNvPr>
          <p:cNvSpPr/>
          <p:nvPr/>
        </p:nvSpPr>
        <p:spPr>
          <a:xfrm>
            <a:off x="5274309" y="5786947"/>
            <a:ext cx="1596030" cy="548548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Runs completed?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C65366B9-E5AF-4814-AE18-AF9B7BB938FE}"/>
              </a:ext>
            </a:extLst>
          </p:cNvPr>
          <p:cNvSpPr txBox="1"/>
          <p:nvPr/>
        </p:nvSpPr>
        <p:spPr>
          <a:xfrm>
            <a:off x="6866454" y="5695465"/>
            <a:ext cx="3868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Yes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88CBC8E4-FCD5-41B9-A215-E030F1FCD519}"/>
              </a:ext>
            </a:extLst>
          </p:cNvPr>
          <p:cNvSpPr txBox="1"/>
          <p:nvPr/>
        </p:nvSpPr>
        <p:spPr>
          <a:xfrm>
            <a:off x="4622829" y="5705678"/>
            <a:ext cx="3658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No</a:t>
            </a:r>
          </a:p>
        </p:txBody>
      </p: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8504DFDF-86B0-4940-8C32-1D5FD0411903}"/>
              </a:ext>
            </a:extLst>
          </p:cNvPr>
          <p:cNvCxnSpPr>
            <a:stCxn id="91" idx="3"/>
            <a:endCxn id="6" idx="2"/>
          </p:cNvCxnSpPr>
          <p:nvPr/>
        </p:nvCxnSpPr>
        <p:spPr>
          <a:xfrm>
            <a:off x="6870339" y="6061221"/>
            <a:ext cx="489497" cy="60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016834EC-CBE7-4A0A-ABC7-CDBC936972A2}"/>
              </a:ext>
            </a:extLst>
          </p:cNvPr>
          <p:cNvCxnSpPr>
            <a:stCxn id="6" idx="5"/>
            <a:endCxn id="50" idx="1"/>
          </p:cNvCxnSpPr>
          <p:nvPr/>
        </p:nvCxnSpPr>
        <p:spPr>
          <a:xfrm>
            <a:off x="8212192" y="6067306"/>
            <a:ext cx="51653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84ED786F-F7D9-4C1D-9C6C-B5B90EE9512C}"/>
              </a:ext>
            </a:extLst>
          </p:cNvPr>
          <p:cNvCxnSpPr>
            <a:stCxn id="91" idx="1"/>
          </p:cNvCxnSpPr>
          <p:nvPr/>
        </p:nvCxnSpPr>
        <p:spPr>
          <a:xfrm flipH="1">
            <a:off x="2725445" y="6061221"/>
            <a:ext cx="25488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00B40405-A624-4B9C-B2B0-9686F6F5A0E6}"/>
              </a:ext>
            </a:extLst>
          </p:cNvPr>
          <p:cNvCxnSpPr>
            <a:cxnSpLocks/>
          </p:cNvCxnSpPr>
          <p:nvPr/>
        </p:nvCxnSpPr>
        <p:spPr>
          <a:xfrm>
            <a:off x="2725445" y="1323632"/>
            <a:ext cx="16157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DE51E399-1295-40AA-B79F-445C27C65DE4}"/>
              </a:ext>
            </a:extLst>
          </p:cNvPr>
          <p:cNvCxnSpPr/>
          <p:nvPr/>
        </p:nvCxnSpPr>
        <p:spPr>
          <a:xfrm flipV="1">
            <a:off x="2725445" y="1323632"/>
            <a:ext cx="0" cy="47375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673A59B5-4279-421B-8BEB-D9D2044D82ED}"/>
              </a:ext>
            </a:extLst>
          </p:cNvPr>
          <p:cNvCxnSpPr>
            <a:endCxn id="5" idx="1"/>
          </p:cNvCxnSpPr>
          <p:nvPr/>
        </p:nvCxnSpPr>
        <p:spPr>
          <a:xfrm flipV="1">
            <a:off x="4341181" y="1017308"/>
            <a:ext cx="668485" cy="3063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D3B2953A-F491-4ADF-B894-DBA46F41C520}"/>
              </a:ext>
            </a:extLst>
          </p:cNvPr>
          <p:cNvCxnSpPr>
            <a:stCxn id="7" idx="2"/>
            <a:endCxn id="91" idx="0"/>
          </p:cNvCxnSpPr>
          <p:nvPr/>
        </p:nvCxnSpPr>
        <p:spPr>
          <a:xfrm flipH="1">
            <a:off x="6072324" y="5353235"/>
            <a:ext cx="2" cy="4337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6045F8F-B47D-4E56-B333-59DAD5D4D51A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6072325" y="1882066"/>
            <a:ext cx="7101" cy="2050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7911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6769"/>
    </mc:Choice>
    <mc:Fallback xmlns="">
      <p:transition spd="slow" advTm="186769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A picture containing sky, table&#10;&#10;Description generated with high confidence">
            <a:extLst>
              <a:ext uri="{FF2B5EF4-FFF2-40B4-BE49-F238E27FC236}">
                <a16:creationId xmlns:a16="http://schemas.microsoft.com/office/drawing/2014/main" id="{46DF2CA1-4224-4C9D-B75B-D8AF4DA662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89" b="725"/>
          <a:stretch/>
        </p:blipFill>
        <p:spPr>
          <a:xfrm>
            <a:off x="-1" y="10"/>
            <a:ext cx="12192000" cy="6857990"/>
          </a:xfrm>
          <a:prstGeom prst="rect">
            <a:avLst/>
          </a:prstGeom>
        </p:spPr>
      </p:pic>
      <p:sp>
        <p:nvSpPr>
          <p:cNvPr id="16" name="Freeform 5">
            <a:extLst>
              <a:ext uri="{FF2B5EF4-FFF2-40B4-BE49-F238E27FC236}">
                <a16:creationId xmlns:a16="http://schemas.microsoft.com/office/drawing/2014/main" id="{3CD9DF72-87A3-404E-A828-84CBF11A830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 flipH="1">
            <a:off x="0" y="998175"/>
            <a:ext cx="6017172" cy="5859825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 w="50800" cap="sq" cmpd="dbl">
            <a:noFill/>
            <a:miter lim="800000"/>
          </a:ln>
          <a:effectLst/>
          <a:ex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0E3A342-4D61-4E3F-AF90-1AB42AEB96C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87051" y="3337139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>
            <a:extLst>
              <a:ext uri="{FF2B5EF4-FFF2-40B4-BE49-F238E27FC236}">
                <a16:creationId xmlns:a16="http://schemas.microsoft.com/office/drawing/2014/main" id="{3AD4A700-241E-424D-92D2-8D41B05BF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448" y="1913950"/>
            <a:ext cx="4204137" cy="134275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/>
              <a:t>Aerodynamic Model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 Placeholder 5">
                <a:extLst>
                  <a:ext uri="{FF2B5EF4-FFF2-40B4-BE49-F238E27FC236}">
                    <a16:creationId xmlns:a16="http://schemas.microsoft.com/office/drawing/2014/main" id="{F8EBB14A-8A5B-4D2B-ADE4-C152C40E61CF}"/>
                  </a:ext>
                </a:extLst>
              </p:cNvPr>
              <p:cNvSpPr>
                <a:spLocks noGrp="1"/>
              </p:cNvSpPr>
              <p:nvPr>
                <p:ph type="body" sz="half" idx="2"/>
              </p:nvPr>
            </p:nvSpPr>
            <p:spPr>
              <a:xfrm>
                <a:off x="266330" y="3520862"/>
                <a:ext cx="4852207" cy="2631361"/>
              </a:xfrm>
            </p:spPr>
            <p:txBody>
              <a:bodyPr vert="horz" lIns="91440" tIns="45720" rIns="91440" bIns="45720" rtlCol="0" anchor="ctr">
                <a:normAutofit fontScale="62500" lnSpcReduction="20000"/>
              </a:bodyPr>
              <a:lstStyle/>
              <a:p>
                <a:pPr marL="285750" indent="-228600">
                  <a:buFont typeface="Arial" panose="020B0604020202020204" pitchFamily="34" charset="0"/>
                  <a:buChar char="•"/>
                </a:pPr>
                <a:r>
                  <a:rPr lang="en-US" sz="1800" dirty="0"/>
                  <a:t>CobraMRV provided by </a:t>
                </a:r>
                <a:r>
                  <a:rPr lang="en-US" sz="1800" dirty="0" err="1"/>
                  <a:t>Cerimele</a:t>
                </a:r>
                <a:r>
                  <a:rPr lang="en-US" sz="1800" dirty="0"/>
                  <a:t> et al</a:t>
                </a:r>
              </a:p>
              <a:p>
                <a:pPr marL="742950" lvl="1" indent="-228600">
                  <a:buFont typeface="Arial" panose="020B0604020202020204" pitchFamily="34" charset="0"/>
                  <a:buChar char="•"/>
                </a:pPr>
                <a:r>
                  <a:rPr lang="en-US" sz="1800" dirty="0"/>
                  <a:t>“rigid, enclosed, elongated lifting body shape that provides a higher lift-to-drag ratio (L/D) than a typical entry capsule”</a:t>
                </a:r>
              </a:p>
              <a:p>
                <a:pPr marL="742950" lvl="1" indent="-228600">
                  <a:buFont typeface="Arial" panose="020B0604020202020204" pitchFamily="34" charset="0"/>
                  <a:buChar char="•"/>
                </a:pPr>
                <a:r>
                  <a:rPr lang="en-US" sz="1800" dirty="0"/>
                  <a:t>Designed for atmospheric entry and powered descent on Mars. Missions require 20 </a:t>
                </a:r>
                <a:r>
                  <a:rPr lang="en-US" sz="1800" dirty="0" err="1"/>
                  <a:t>tonnes</a:t>
                </a:r>
                <a:r>
                  <a:rPr lang="en-US" sz="1800" dirty="0"/>
                  <a:t> of cargo to the surface.</a:t>
                </a:r>
              </a:p>
              <a:p>
                <a:pPr marL="742950" lvl="1" indent="-228600">
                  <a:buFont typeface="Arial" panose="020B0604020202020204" pitchFamily="34" charset="0"/>
                  <a:buChar char="•"/>
                </a:pPr>
                <a:r>
                  <a:rPr lang="en-US" sz="1800" dirty="0"/>
                  <a:t>Vehicle mass at PDI is 58000 kg. Max thrust is 800 </a:t>
                </a:r>
                <a:r>
                  <a:rPr lang="en-US" sz="1800" dirty="0" err="1"/>
                  <a:t>kN</a:t>
                </a:r>
                <a:r>
                  <a:rPr lang="en-US" sz="1800" dirty="0"/>
                  <a:t>, and min is 200 </a:t>
                </a:r>
                <a:r>
                  <a:rPr lang="en-US" sz="1800" dirty="0" err="1"/>
                  <a:t>kN.</a:t>
                </a:r>
                <a:endParaRPr lang="en-US" sz="1800" dirty="0"/>
              </a:p>
              <a:p>
                <a:pPr marL="742950" lvl="1" indent="-2286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sz="18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</m:oMath>
                </a14:m>
                <a:r>
                  <a:rPr lang="en-US" sz="1800" dirty="0"/>
                  <a:t> are empirical functions of Mach number and </a:t>
                </a:r>
                <a:r>
                  <a:rPr lang="en-US" sz="1800" dirty="0" err="1"/>
                  <a:t>AoA</a:t>
                </a:r>
                <a:r>
                  <a:rPr lang="en-US" sz="1800" dirty="0"/>
                  <a:t>. Reference area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=62.21 </m:t>
                    </m:r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800" dirty="0"/>
                  <a:t>. </a:t>
                </a:r>
              </a:p>
              <a:p>
                <a:pPr marL="742950" lvl="1" indent="-228600">
                  <a:buFont typeface="Arial" panose="020B0604020202020204" pitchFamily="34" charset="0"/>
                  <a:buChar char="•"/>
                </a:pPr>
                <a:r>
                  <a:rPr lang="en-US" sz="1800" dirty="0"/>
                  <a:t>Upon ignition, drag and lift are reduced by half due to effects of the exhaust plume.</a:t>
                </a:r>
              </a:p>
              <a:p>
                <a:pPr marL="742950" lvl="1" indent="-228600">
                  <a:buFont typeface="Arial" panose="020B0604020202020204" pitchFamily="34" charset="0"/>
                  <a:buChar char="•"/>
                </a:pPr>
                <a:r>
                  <a:rPr lang="en-US" sz="1800" dirty="0"/>
                  <a:t>Optimal </a:t>
                </a:r>
                <a:r>
                  <a:rPr lang="en-US" sz="1800" dirty="0" err="1"/>
                  <a:t>AoA</a:t>
                </a:r>
                <a:r>
                  <a:rPr lang="en-US" sz="1800" dirty="0"/>
                  <a:t> 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55</m:t>
                        </m:r>
                      </m:e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∘</m:t>
                        </m:r>
                      </m:sup>
                    </m:sSup>
                  </m:oMath>
                </a14:m>
                <a:r>
                  <a:rPr lang="en-US" sz="1800" dirty="0"/>
                  <a:t>, which is held until ignition for Adaptive PDI</a:t>
                </a:r>
                <a:r>
                  <a:rPr lang="en-US" sz="1800" dirty="0" smtClean="0"/>
                  <a:t>.</a:t>
                </a:r>
              </a:p>
              <a:p>
                <a:pPr marL="285750" indent="-228600">
                  <a:buFont typeface="Arial" panose="020B0604020202020204" pitchFamily="34" charset="0"/>
                  <a:buChar char="•"/>
                </a:pPr>
                <a:r>
                  <a:rPr lang="en-US" sz="2000" dirty="0" smtClean="0"/>
                  <a:t>Atmosphere model is NASA Mars GRAM</a:t>
                </a:r>
                <a:endParaRPr lang="en-US" sz="2000" dirty="0"/>
              </a:p>
              <a:p>
                <a:pPr marL="285750" indent="-228600">
                  <a:buFont typeface="Arial" panose="020B0604020202020204" pitchFamily="34" charset="0"/>
                  <a:buChar char="•"/>
                </a:pPr>
                <a:endParaRPr lang="en-US" sz="1800" dirty="0"/>
              </a:p>
            </p:txBody>
          </p:sp>
        </mc:Choice>
        <mc:Fallback>
          <p:sp>
            <p:nvSpPr>
              <p:cNvPr id="6" name="Text Placeholder 5">
                <a:extLst>
                  <a:ext uri="{FF2B5EF4-FFF2-40B4-BE49-F238E27FC236}">
                    <a16:creationId xmlns:a16="http://schemas.microsoft.com/office/drawing/2014/main" id="{F8EBB14A-8A5B-4D2B-ADE4-C152C40E61C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2"/>
              </p:nvPr>
            </p:nvSpPr>
            <p:spPr>
              <a:xfrm>
                <a:off x="266330" y="3520862"/>
                <a:ext cx="4852207" cy="2631361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B0975CD-F41C-4ADC-B135-BAC2A2CDF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568203" y="1232300"/>
            <a:ext cx="365760" cy="365125"/>
          </a:xfrm>
          <a:prstGeom prst="ellipse">
            <a:avLst/>
          </a:prstGeom>
          <a:solidFill>
            <a:schemeClr val="bg1">
              <a:alpha val="7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lIns="91440" tIns="45720" rIns="91440" bIns="45720" rtlCol="0" anchor="ctr">
            <a:normAutofit fontScale="55000" lnSpcReduction="20000"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  <a:defRPr/>
            </a:pPr>
            <a:fld id="{883A1948-8D50-4BC1-A052-3D414D62852E}" type="slidenum">
              <a:rPr lang="en-US">
                <a:solidFill>
                  <a:schemeClr val="tx1"/>
                </a:solidFill>
                <a:latin typeface="Calibri" panose="020F0502020204030204"/>
              </a:rPr>
              <a:pPr algn="ctr">
                <a:lnSpc>
                  <a:spcPct val="90000"/>
                </a:lnSpc>
                <a:spcAft>
                  <a:spcPts val="600"/>
                </a:spcAft>
                <a:defRPr/>
              </a:pPr>
              <a:t>18</a:t>
            </a:fld>
            <a:endParaRPr lang="en-US">
              <a:solidFill>
                <a:schemeClr val="tx1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149136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3164"/>
    </mc:Choice>
    <mc:Fallback xmlns="">
      <p:transition spd="slow" advTm="123164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7A9F95DF-F212-4628-A4F6-DA801AD58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Monte Carlo Testing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E401BC9-A950-4E4C-8A57-DDA8E5C8C52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Dispersion applied to initial conditions, navigation measurements, rocket parameters (initial mass, thrust bounds, exhaust velocity)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Each run is seeded for reproducibility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F338A2-7A76-4C21-8019-63718861C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A1948-8D50-4BC1-A052-3D414D62852E}" type="slidenum">
              <a:rPr lang="en-US" smtClean="0"/>
              <a:t>19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9165292-35C6-4AD3-9876-D0856DD5C4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6932" y="987425"/>
            <a:ext cx="6175280" cy="3211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266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5753"/>
    </mc:Choice>
    <mc:Fallback xmlns="">
      <p:transition spd="slow" advTm="55753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AFC4BE-30A9-45A4-A8BF-15A5A6272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Statement of Purpose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0FDB26-7B37-422E-A44A-92F8A4E16E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BF0261-6A43-4560-AEF8-6C85D73D98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A1948-8D50-4BC1-A052-3D414D62852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070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7556"/>
    </mc:Choice>
    <mc:Fallback xmlns="">
      <p:transition spd="slow" advTm="47556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Top Corners Rounded 10">
            <a:extLst>
              <a:ext uri="{FF2B5EF4-FFF2-40B4-BE49-F238E27FC236}">
                <a16:creationId xmlns:a16="http://schemas.microsoft.com/office/drawing/2014/main" id="{3BAF1561-20C4-41FD-A35F-BF2B9E727F3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529466" y="996722"/>
            <a:ext cx="5923488" cy="4864556"/>
          </a:xfrm>
          <a:prstGeom prst="round2SameRect">
            <a:avLst>
              <a:gd name="adj1" fmla="val 3762"/>
              <a:gd name="adj2" fmla="val 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: Top Corners Rounded 12">
            <a:extLst>
              <a:ext uri="{FF2B5EF4-FFF2-40B4-BE49-F238E27FC236}">
                <a16:creationId xmlns:a16="http://schemas.microsoft.com/office/drawing/2014/main" id="{839DC788-B140-4F3E-A91E-CB3E70ED940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457200" y="1050468"/>
            <a:ext cx="5609397" cy="4757058"/>
          </a:xfrm>
          <a:prstGeom prst="round2SameRect">
            <a:avLst>
              <a:gd name="adj1" fmla="val 2061"/>
              <a:gd name="adj2" fmla="val 0"/>
            </a:avLst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C18D930-0EEE-448F-ABF1-2AA3C83DA552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4071" y="2705800"/>
            <a:ext cx="1597456" cy="0"/>
          </a:xfrm>
          <a:prstGeom prst="line">
            <a:avLst/>
          </a:prstGeom>
          <a:ln w="508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AFE7C2D7-A661-4478-8DF6-729B0B2D15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3767" y="864472"/>
            <a:ext cx="6542117" cy="49720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4CBC8AA-9757-4BCC-B2DA-2FB3D764BF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981091"/>
            <a:ext cx="4092951" cy="162445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Initial Conditions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FB4C1C-D28B-44FA-8984-7B044C28B0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21733" y="2834809"/>
            <a:ext cx="4092951" cy="3042099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Initial trajectory modeled as small angle miss over landing site with overshoot.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Adaptive PDI is compared to predetermined conditions representing </a:t>
            </a:r>
            <a:r>
              <a:rPr lang="en-US" sz="2000" dirty="0" err="1">
                <a:solidFill>
                  <a:schemeClr val="bg1"/>
                </a:solidFill>
              </a:rPr>
              <a:t>CobraMRV</a:t>
            </a:r>
            <a:r>
              <a:rPr lang="en-US" sz="2000" dirty="0">
                <a:solidFill>
                  <a:schemeClr val="bg1"/>
                </a:solidFill>
              </a:rPr>
              <a:t> gliding at optimal </a:t>
            </a:r>
            <a:r>
              <a:rPr lang="en-US" sz="2000" dirty="0" err="1">
                <a:solidFill>
                  <a:schemeClr val="bg1"/>
                </a:solidFill>
              </a:rPr>
              <a:t>AoA</a:t>
            </a:r>
            <a:r>
              <a:rPr lang="en-US" sz="2000" dirty="0">
                <a:solidFill>
                  <a:schemeClr val="bg1"/>
                </a:solidFill>
              </a:rPr>
              <a:t> unpowered along initial trajectory. Cases 1-6 represent the predetermined conditions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Case 7 represents a spacecraft at condition 6 employing Adaptive PDI (initially unpowered)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8C5010-13E6-42B3-BFE2-DFACFDAF8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83A1948-8D50-4BC1-A052-3D414D62852E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spcAft>
                  <a:spcPts val="600"/>
                </a:spcAft>
              </a:pPr>
              <a:t>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991AF88B-147D-4369-B447-FED11B7C842B}"/>
              </a:ext>
            </a:extLst>
          </p:cNvPr>
          <p:cNvSpPr/>
          <p:nvPr/>
        </p:nvSpPr>
        <p:spPr>
          <a:xfrm>
            <a:off x="10151706" y="1586204"/>
            <a:ext cx="177282" cy="1866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8A849F2-4A6B-4566-93F3-AFE3CFB8068E}"/>
              </a:ext>
            </a:extLst>
          </p:cNvPr>
          <p:cNvSpPr/>
          <p:nvPr/>
        </p:nvSpPr>
        <p:spPr>
          <a:xfrm>
            <a:off x="9626710" y="1793319"/>
            <a:ext cx="177282" cy="1866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9BB587F-3066-4FBE-BF90-B63F4383BA94}"/>
              </a:ext>
            </a:extLst>
          </p:cNvPr>
          <p:cNvSpPr/>
          <p:nvPr/>
        </p:nvSpPr>
        <p:spPr>
          <a:xfrm>
            <a:off x="9114499" y="2084833"/>
            <a:ext cx="177282" cy="1866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930113E-BF6D-4E1D-8E37-C082738D736E}"/>
              </a:ext>
            </a:extLst>
          </p:cNvPr>
          <p:cNvSpPr/>
          <p:nvPr/>
        </p:nvSpPr>
        <p:spPr>
          <a:xfrm>
            <a:off x="8686647" y="2273735"/>
            <a:ext cx="177282" cy="1866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BECE9A0-E1E0-4E16-9D7C-9C256634F1DE}"/>
              </a:ext>
            </a:extLst>
          </p:cNvPr>
          <p:cNvSpPr/>
          <p:nvPr/>
        </p:nvSpPr>
        <p:spPr>
          <a:xfrm>
            <a:off x="8386184" y="2460347"/>
            <a:ext cx="177282" cy="1866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DFA1AE2-6559-49C2-8828-3FB0E8DA26D4}"/>
              </a:ext>
            </a:extLst>
          </p:cNvPr>
          <p:cNvSpPr/>
          <p:nvPr/>
        </p:nvSpPr>
        <p:spPr>
          <a:xfrm>
            <a:off x="8142598" y="2646959"/>
            <a:ext cx="177282" cy="1866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6902013-E44A-4440-9EB5-FD3EAC72FFAD}"/>
              </a:ext>
            </a:extLst>
          </p:cNvPr>
          <p:cNvSpPr/>
          <p:nvPr/>
        </p:nvSpPr>
        <p:spPr>
          <a:xfrm>
            <a:off x="10151706" y="1991527"/>
            <a:ext cx="177282" cy="186612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1902110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894"/>
    </mc:Choice>
    <mc:Fallback xmlns="">
      <p:transition spd="slow" advTm="54894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3D8525-B8F2-462E-B323-D094C2F3D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and Discussion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790C9B-17F4-4B25-955E-F948E1AA44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APDG is compared to E-Guidance. Adaptive PDI is examined vs. predetermined ignition times, with consideration of performance and safety.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C9336B-DF26-49FD-8F2D-4E9398179D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A1948-8D50-4BC1-A052-3D414D62852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861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972"/>
    </mc:Choice>
    <mc:Fallback xmlns="">
      <p:transition spd="slow" advTm="25972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68BE7F5-D413-4575-B760-BF5D8B085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Adaptive PDI Criteria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DE38CD9-DAD7-45E2-B2D4-8CA10E581C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Vacuum</a:t>
            </a:r>
          </a:p>
        </p:txBody>
      </p:sp>
      <p:pic>
        <p:nvPicPr>
          <p:cNvPr id="3" name="Content Placeholder 2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C369C5AB-79B2-4B11-A67F-F7C7FE31456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397" y="2505075"/>
            <a:ext cx="4938569" cy="3684588"/>
          </a:xfr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2954881-C74D-4EDB-BC92-CB4453DB098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Atmosphere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90ABD4-2A86-478D-BF6F-0C36B1202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A1948-8D50-4BC1-A052-3D414D62852E}" type="slidenum">
              <a:rPr lang="en-US" smtClean="0"/>
              <a:t>22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5450AF4-0BD0-4AF0-864D-5FA2184AD9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1" y="2505075"/>
            <a:ext cx="5070402" cy="3752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290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6666"/>
    </mc:Choice>
    <mc:Fallback xmlns="">
      <p:transition spd="slow" advTm="56666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68BE7F5-D413-4575-B760-BF5D8B0857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4941887" cy="823913"/>
          </a:xfrm>
        </p:spPr>
        <p:txBody>
          <a:bodyPr/>
          <a:lstStyle/>
          <a:p>
            <a:r>
              <a:rPr lang="en-US" dirty="0"/>
              <a:t>E-Guidance vs. APDG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DE38CD9-DAD7-45E2-B2D4-8CA10E581C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86176" y="1189038"/>
            <a:ext cx="2766796" cy="309188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Thrust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65602811-E871-46B3-A2AC-379875D5C04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86177" y="1498226"/>
            <a:ext cx="3923947" cy="2906324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2954881-C74D-4EDB-BC92-CB4453DB098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810124" y="1206501"/>
            <a:ext cx="3133725" cy="36512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Pitch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90ABD4-2A86-478D-BF6F-0C36B1202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A1948-8D50-4BC1-A052-3D414D62852E}" type="slidenum">
              <a:rPr lang="en-US" smtClean="0"/>
              <a:t>23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EC7CF98-B469-43D3-85FC-B0645A5F14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0125" y="1634895"/>
            <a:ext cx="3682550" cy="277247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5F37BE7-53E0-4A86-A271-69BE855A99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2674" y="1552576"/>
            <a:ext cx="2973837" cy="4910135"/>
          </a:xfrm>
          <a:prstGeom prst="rect">
            <a:avLst/>
          </a:prstGeom>
        </p:spPr>
      </p:pic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19D0BF86-A39A-4F46-83F5-38C3D607B6A3}"/>
              </a:ext>
            </a:extLst>
          </p:cNvPr>
          <p:cNvSpPr txBox="1">
            <a:spLocks/>
          </p:cNvSpPr>
          <p:nvPr/>
        </p:nvSpPr>
        <p:spPr>
          <a:xfrm>
            <a:off x="8610600" y="1243388"/>
            <a:ext cx="2766796" cy="30918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Fuel Performance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78E7E7C-BBB6-4A86-8321-980D7B24A272}"/>
                  </a:ext>
                </a:extLst>
              </p:cNvPr>
              <p:cNvSpPr txBox="1"/>
              <p:nvPr/>
            </p:nvSpPr>
            <p:spPr>
              <a:xfrm>
                <a:off x="985421" y="4953739"/>
                <a:ext cx="6809173" cy="1500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E-Guidance and APDG show opposite thrust profiles but similar fuel performance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APDG does drive pitch angle close to zero upon landing, while E-Guidance lands pitched up 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35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∘</m:t>
                        </m:r>
                      </m:sup>
                    </m:sSup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78E7E7C-BBB6-4A86-8321-980D7B24A2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5421" y="4953739"/>
                <a:ext cx="6809173" cy="1500988"/>
              </a:xfrm>
              <a:prstGeom prst="rect">
                <a:avLst/>
              </a:prstGeom>
              <a:blipFill>
                <a:blip r:embed="rId5"/>
                <a:stretch>
                  <a:fillRect l="-627" t="-2439" r="-4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75224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25"/>
    </mc:Choice>
    <mc:Fallback xmlns="">
      <p:transition spd="slow" advTm="825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DA4B46-A4FB-43F7-BFD6-860487C3D7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Vacuum vs. Atmosphere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78F206-3492-41AD-BE1C-BFEB64ED6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Thrust Magnitude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04F77D9-6A7F-46ED-BD6C-2584FCDDD6A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958859" y="2505075"/>
            <a:ext cx="4919645" cy="3684588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448D57-33C5-45FD-AE99-A2A81AD0CEF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Vehicle Mass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FAE380B-438E-4947-86AE-3AB18C8C264C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303090" y="2505075"/>
            <a:ext cx="4921408" cy="3684588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76BFEC-D195-4E12-8A78-CDF1F57EA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A1948-8D50-4BC1-A052-3D414D62852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743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039"/>
    </mc:Choice>
    <mc:Fallback xmlns="">
      <p:transition spd="slow" advTm="46039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047C8CCB-F95D-4249-92DD-651249D3535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Content Placeholder 8" descr="A close up of a map&#10;&#10;Description generated with high confidence">
            <a:extLst>
              <a:ext uri="{FF2B5EF4-FFF2-40B4-BE49-F238E27FC236}">
                <a16:creationId xmlns:a16="http://schemas.microsoft.com/office/drawing/2014/main" id="{6F81A4E8-197C-4B61-8A33-77B8FF2EC4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/>
          <a:stretch/>
        </p:blipFill>
        <p:spPr>
          <a:xfrm>
            <a:off x="4430759" y="961812"/>
            <a:ext cx="6403880" cy="493098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DA2BDD6-12D7-42E8-9DB5-C61F6D149E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Vacuum Performance of Adaptive PDI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0F39EC-905A-4BD8-B559-AB47A87C0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0257" y="6356350"/>
            <a:ext cx="560009" cy="365125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defRPr/>
            </a:pPr>
            <a:fld id="{883A1948-8D50-4BC1-A052-3D414D62852E}" type="slidenum">
              <a:rPr lang="en-US" smtClean="0"/>
              <a:pPr>
                <a:lnSpc>
                  <a:spcPct val="90000"/>
                </a:lnSpc>
                <a:spcAft>
                  <a:spcPts val="600"/>
                </a:spcAft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889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71"/>
    </mc:Choice>
    <mc:Fallback xmlns="">
      <p:transition spd="slow" advTm="6271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4A35F-096A-4983-8B7C-493467318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Vacuum Performance: Nominal Results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7DBDDD7-5D65-442B-A7DD-D650DF67E3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Speed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45683BEB-153E-48A9-A37C-DF91D79C319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938767" y="2505075"/>
            <a:ext cx="4959828" cy="3684588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D89DF1F-F76D-4CB3-BD87-45ACF9F2D4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Altitude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AA07DE12-F72C-4488-A726-BA5D8A87174D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393014" y="2505075"/>
            <a:ext cx="4741560" cy="368458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013A5D-40D6-40FA-A34F-8CDBAF35D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A1948-8D50-4BC1-A052-3D414D62852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442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887"/>
    </mc:Choice>
    <mc:Fallback xmlns="">
      <p:transition spd="slow" advTm="10887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4A35F-096A-4983-8B7C-493467318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Vacuum Performance: Nominal Results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7DBDDD7-5D65-442B-A7DD-D650DF67E3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Ground Range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D89DF1F-F76D-4CB3-BD87-45ACF9F2D4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Thrust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013A5D-40D6-40FA-A34F-8CDBAF35D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A1948-8D50-4BC1-A052-3D414D62852E}" type="slidenum">
              <a:rPr lang="en-US" smtClean="0"/>
              <a:t>27</a:t>
            </a:fld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D0F6980-35BE-401C-A4BB-4DEC14F264F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926627" y="2505075"/>
            <a:ext cx="4984109" cy="3684588"/>
          </a:xfrm>
          <a:prstGeom prst="rect">
            <a:avLst/>
          </a:prstGeom>
        </p:spPr>
      </p:pic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5371EF48-0B6B-4F5F-B188-428DB3BB0DCF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314206" y="2505075"/>
            <a:ext cx="4899175" cy="3684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703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979"/>
    </mc:Choice>
    <mc:Fallback xmlns="">
      <p:transition spd="slow" advTm="53979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D892706-1A4D-4D52-8367-022B263F87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755338" y="2057400"/>
            <a:ext cx="2698474" cy="42989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294A35F-096A-4983-8B7C-493467318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Vacuum Performance: Dispersed Results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7DBDDD7-5D65-442B-A7DD-D650DF67E3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630747" y="3021085"/>
            <a:ext cx="1583816" cy="339571"/>
          </a:xfrm>
        </p:spPr>
        <p:txBody>
          <a:bodyPr/>
          <a:lstStyle/>
          <a:p>
            <a:r>
              <a:rPr lang="en-US" dirty="0"/>
              <a:t>Case 1 Failures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013A5D-40D6-40FA-A34F-8CDBAF35D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A1948-8D50-4BC1-A052-3D414D62852E}" type="slidenum">
              <a:rPr lang="en-US" smtClean="0"/>
              <a:t>28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C5C2C58-5F17-477A-843F-D3969B2DF6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4545" y="3429000"/>
            <a:ext cx="3990018" cy="292735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BE2E043-C147-439A-8D5E-82E8C30E6DFB}"/>
              </a:ext>
            </a:extLst>
          </p:cNvPr>
          <p:cNvSpPr txBox="1"/>
          <p:nvPr/>
        </p:nvSpPr>
        <p:spPr>
          <a:xfrm>
            <a:off x="8873413" y="1688068"/>
            <a:ext cx="1840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Fuel Performance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E53C840-AF6A-4FAA-8566-301B8E1417A9}"/>
              </a:ext>
            </a:extLst>
          </p:cNvPr>
          <p:cNvSpPr txBox="1"/>
          <p:nvPr/>
        </p:nvSpPr>
        <p:spPr>
          <a:xfrm>
            <a:off x="905522" y="2441358"/>
            <a:ext cx="307167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Adaptive PDI (Case 7) shows middling fuel performance in Vacuum compared to predetermined cases.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But Case 1 shows good mean fuel performance but also results in landing failures (clear by the high final speeds). Case 1 fails 45/1000 landings.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020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122"/>
    </mc:Choice>
    <mc:Fallback xmlns="">
      <p:transition spd="slow" advTm="10122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0B97209-C0D8-4EDE-A401-3072719C60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Adaptive PDI in Vacuum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B334DB36-280F-45EE-9397-22B94C8A07E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Mediocre fuel performance</a:t>
                </a:r>
              </a:p>
              <a:p>
                <a:r>
                  <a:rPr lang="en-US" dirty="0"/>
                  <a:t>Guaranteed safety</a:t>
                </a:r>
              </a:p>
              <a:p>
                <a:pPr lvl="1"/>
                <a:r>
                  <a:rPr lang="en-US" dirty="0"/>
                  <a:t>Vacuum requires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𝑔𝑜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=1.2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𝐺𝑇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dirty="0"/>
                  <a:t> for safety margin</a:t>
                </a:r>
              </a:p>
              <a:p>
                <a:r>
                  <a:rPr lang="en-US" dirty="0"/>
                  <a:t>Predetermined cases demonstrate that aggressive start (closer to landing site) gives better fuel performance at the cost of safety</a:t>
                </a:r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B334DB36-280F-45EE-9397-22B94C8A07E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3DFA23-DB9B-40E3-8C24-887C662785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A1948-8D50-4BC1-A052-3D414D62852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304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47"/>
    </mc:Choice>
    <mc:Fallback xmlns="">
      <p:transition spd="slow" advTm="647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Straight Arrow Connector 13">
            <a:extLst>
              <a:ext uri="{FF2B5EF4-FFF2-40B4-BE49-F238E27FC236}">
                <a16:creationId xmlns:a16="http://schemas.microsoft.com/office/drawing/2014/main" id="{E4A809D5-3600-46D4-A466-67F2349A54FB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5320" y="2316480"/>
            <a:ext cx="493776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Content Placeholder 8" descr="A person riding skis down a snow covered slope&#10;&#10;Description generated with high confidence">
            <a:extLst>
              <a:ext uri="{FF2B5EF4-FFF2-40B4-BE49-F238E27FC236}">
                <a16:creationId xmlns:a16="http://schemas.microsoft.com/office/drawing/2014/main" id="{462F820A-D1E0-42EB-96EB-87B0673829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69" r="280"/>
          <a:stretch/>
        </p:blipFill>
        <p:spPr>
          <a:xfrm>
            <a:off x="5878849" y="10"/>
            <a:ext cx="6313150" cy="6857987"/>
          </a:xfrm>
          <a:custGeom>
            <a:avLst/>
            <a:gdLst>
              <a:gd name="connsiteX0" fmla="*/ 65565 w 6313150"/>
              <a:gd name="connsiteY0" fmla="*/ 0 h 6857997"/>
              <a:gd name="connsiteX1" fmla="*/ 6313150 w 6313150"/>
              <a:gd name="connsiteY1" fmla="*/ 0 h 6857997"/>
              <a:gd name="connsiteX2" fmla="*/ 6313150 w 6313150"/>
              <a:gd name="connsiteY2" fmla="*/ 6857997 h 6857997"/>
              <a:gd name="connsiteX3" fmla="*/ 3293946 w 6313150"/>
              <a:gd name="connsiteY3" fmla="*/ 6857997 h 6857997"/>
              <a:gd name="connsiteX4" fmla="*/ 3235857 w 6313150"/>
              <a:gd name="connsiteY4" fmla="*/ 6823061 h 6857997"/>
              <a:gd name="connsiteX5" fmla="*/ 0 w 6313150"/>
              <a:gd name="connsiteY5" fmla="*/ 951803 h 6857997"/>
              <a:gd name="connsiteX6" fmla="*/ 31536 w 6313150"/>
              <a:gd name="connsiteY6" fmla="*/ 285771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2CC8F347-2D0E-4E56-B9A1-B6AED198B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5120114" cy="169279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/>
              <a:t>Powered Descent Guidance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24F8FF2-5F02-4B0B-BE98-57781FF9E4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55321" y="2575034"/>
            <a:ext cx="5120113" cy="3462228"/>
          </a:xfr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1800"/>
              <a:t>Powered descent phase required for any mission in low or no atmosphere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1800"/>
              <a:t>Apollo Powered Descent Guidance (APDG) flown in vacuum only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1800"/>
              <a:t>Simple implementation makes APDG an easy testbed for Adaptive Powered Descent Initiation strategy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endParaRPr lang="en-US" sz="1800"/>
          </a:p>
          <a:p>
            <a:pPr indent="-228600">
              <a:buFont typeface="Arial" panose="020B0604020202020204" pitchFamily="34" charset="0"/>
              <a:buChar char="•"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278DD3-2E84-41AD-8270-3D6E001280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41820" y="6356350"/>
            <a:ext cx="116586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883A1948-8D50-4BC1-A052-3D414D62852E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3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536082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5290"/>
    </mc:Choice>
    <mc:Fallback xmlns="">
      <p:transition spd="slow" advTm="105290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47C8CCB-F95D-4249-92DD-651249D3535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Content Placeholder 9" descr="A close up of a map&#10;&#10;Description generated with high confidence">
            <a:extLst>
              <a:ext uri="{FF2B5EF4-FFF2-40B4-BE49-F238E27FC236}">
                <a16:creationId xmlns:a16="http://schemas.microsoft.com/office/drawing/2014/main" id="{6B3B7A12-13F3-481E-A1DB-D583946FD3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09832" y="961812"/>
            <a:ext cx="6445734" cy="4930987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0F39EC-905A-4BD8-B559-AB47A87C0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0257" y="6356350"/>
            <a:ext cx="560009" cy="365125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defRPr/>
            </a:pPr>
            <a:fld id="{883A1948-8D50-4BC1-A052-3D414D62852E}" type="slidenum">
              <a:rPr lang="en-US" smtClean="0"/>
              <a:pPr>
                <a:lnSpc>
                  <a:spcPct val="90000"/>
                </a:lnSpc>
                <a:spcAft>
                  <a:spcPts val="600"/>
                </a:spcAft>
                <a:defRPr/>
              </a:pPr>
              <a:t>30</a:t>
            </a:fld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45A6BC6D-AD68-45A9-A084-327C847EBC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Atmospheric Performance of Adaptive PDI</a:t>
            </a:r>
          </a:p>
        </p:txBody>
      </p:sp>
    </p:spTree>
    <p:extLst>
      <p:ext uri="{BB962C8B-B14F-4D97-AF65-F5344CB8AC3E}">
        <p14:creationId xmlns:p14="http://schemas.microsoft.com/office/powerpoint/2010/main" val="87857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9"/>
    </mc:Choice>
    <mc:Fallback xmlns="">
      <p:transition spd="slow" advTm="129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4A35F-096A-4983-8B7C-493467318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Atmospheric Performance: Nominal Results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7DBDDD7-5D65-442B-A7DD-D650DF67E3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Speed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D89DF1F-F76D-4CB3-BD87-45ACF9F2D4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Altitude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013A5D-40D6-40FA-A34F-8CDBAF35D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A1948-8D50-4BC1-A052-3D414D62852E}" type="slidenum">
              <a:rPr lang="en-US" smtClean="0"/>
              <a:t>31</a:t>
            </a:fld>
            <a:endParaRPr lang="en-US"/>
          </a:p>
        </p:txBody>
      </p: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C8D0FB8D-CE08-4D95-9129-5AF8E567AABE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6299337" y="2505075"/>
            <a:ext cx="4928914" cy="3684588"/>
          </a:xfrm>
          <a:prstGeom prst="rect">
            <a:avLst/>
          </a:prstGeom>
        </p:spPr>
      </p:pic>
      <p:pic>
        <p:nvPicPr>
          <p:cNvPr id="20" name="Content Placeholder 19">
            <a:extLst>
              <a:ext uri="{FF2B5EF4-FFF2-40B4-BE49-F238E27FC236}">
                <a16:creationId xmlns:a16="http://schemas.microsoft.com/office/drawing/2014/main" id="{B5AE117F-87EC-4A9D-8960-C04957ED97F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955390" y="2505075"/>
            <a:ext cx="4926583" cy="3684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813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328"/>
    </mc:Choice>
    <mc:Fallback xmlns="">
      <p:transition spd="slow" advTm="9328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4A35F-096A-4983-8B7C-493467318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Atmospheric Performance: Nominal Results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7DBDDD7-5D65-442B-A7DD-D650DF67E3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Ground Range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D89DF1F-F76D-4CB3-BD87-45ACF9F2D4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Thrust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013A5D-40D6-40FA-A34F-8CDBAF35D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A1948-8D50-4BC1-A052-3D414D62852E}" type="slidenum">
              <a:rPr lang="en-US" smtClean="0"/>
              <a:t>32</a:t>
            </a:fld>
            <a:endParaRPr lang="en-US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0DECA860-5DF8-4858-B53C-7DB61459EED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964581" y="2505075"/>
            <a:ext cx="4908201" cy="3684588"/>
          </a:xfrm>
          <a:prstGeom prst="rect">
            <a:avLst/>
          </a:prstGeom>
        </p:spPr>
      </p:pic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D4440D30-CCD8-41E0-9401-ADB2581B8EEC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306250" y="2505075"/>
            <a:ext cx="4915088" cy="3684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52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758"/>
    </mc:Choice>
    <mc:Fallback xmlns="">
      <p:transition spd="slow" advTm="4758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4A35F-096A-4983-8B7C-493467318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Atmospheric Performance: Dispersed Results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7DBDDD7-5D65-442B-A7DD-D650DF67E3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630747" y="3021085"/>
            <a:ext cx="1583816" cy="339571"/>
          </a:xfrm>
        </p:spPr>
        <p:txBody>
          <a:bodyPr/>
          <a:lstStyle/>
          <a:p>
            <a:r>
              <a:rPr lang="en-US" dirty="0"/>
              <a:t>Case 1 Failures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013A5D-40D6-40FA-A34F-8CDBAF35D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A1948-8D50-4BC1-A052-3D414D62852E}" type="slidenum">
              <a:rPr lang="en-US" smtClean="0"/>
              <a:t>33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BE2E043-C147-439A-8D5E-82E8C30E6DFB}"/>
              </a:ext>
            </a:extLst>
          </p:cNvPr>
          <p:cNvSpPr txBox="1"/>
          <p:nvPr/>
        </p:nvSpPr>
        <p:spPr>
          <a:xfrm>
            <a:off x="8873413" y="1688068"/>
            <a:ext cx="1840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Fuel Performance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E53C840-AF6A-4FAA-8566-301B8E1417A9}"/>
              </a:ext>
            </a:extLst>
          </p:cNvPr>
          <p:cNvSpPr txBox="1"/>
          <p:nvPr/>
        </p:nvSpPr>
        <p:spPr>
          <a:xfrm>
            <a:off x="905522" y="2441358"/>
            <a:ext cx="307167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Adaptive PDI (Case 7) shows excellent fuel performance in Vacuum compared to predetermined cases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Case 1 shows slightly worse mean fuel performance than other cases and also results in landing failures. Case 1 fails 13/1000 landings.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B3FA7CF-E6B9-43CD-B343-A06E5E1BDF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3413" y="2057400"/>
            <a:ext cx="2818100" cy="44560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43CDBBE-F8C3-4D81-938A-0935CFB2CD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8934" y="3360656"/>
            <a:ext cx="4588515" cy="3360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773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95"/>
    </mc:Choice>
    <mc:Fallback xmlns="">
      <p:transition spd="slow" advTm="895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0B97209-C0D8-4EDE-A401-3072719C60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Adaptive PDI in Atmosphere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B334DB36-280F-45EE-9397-22B94C8A07E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Excellent fuel performance</a:t>
                </a:r>
              </a:p>
              <a:p>
                <a:r>
                  <a:rPr lang="en-US" dirty="0"/>
                  <a:t>Guaranteed safety</a:t>
                </a:r>
              </a:p>
              <a:p>
                <a:pPr lvl="1"/>
                <a:r>
                  <a:rPr lang="en-US" dirty="0"/>
                  <a:t>Atmosphere does not require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1.2</m:t>
                    </m:r>
                  </m:oMath>
                </a14:m>
                <a:r>
                  <a:rPr lang="en-US" dirty="0"/>
                  <a:t> factor applied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𝑔𝑜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Predetermined cases perform similarly regardless of range to landing site, but Case 1 fails making choice critical. PDI alleviates this uncertainty and gives the best fuel performance due to two factors</a:t>
                </a:r>
              </a:p>
              <a:p>
                <a:pPr lvl="1"/>
                <a:r>
                  <a:rPr lang="en-US" dirty="0"/>
                  <a:t>Time spent with engine off</a:t>
                </a:r>
              </a:p>
              <a:p>
                <a:pPr lvl="1"/>
                <a:r>
                  <a:rPr lang="en-US" dirty="0"/>
                  <a:t>Aerodynamic effects at optimal </a:t>
                </a:r>
                <a:r>
                  <a:rPr lang="en-US" dirty="0" err="1"/>
                  <a:t>AoA</a:t>
                </a:r>
                <a:r>
                  <a:rPr lang="en-US" dirty="0"/>
                  <a:t> during unpowered glide</a:t>
                </a:r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B334DB36-280F-45EE-9397-22B94C8A07E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 r="-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3DFA23-DB9B-40E3-8C24-887C662785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A1948-8D50-4BC1-A052-3D414D62852E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120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3"/>
    </mc:Choice>
    <mc:Fallback xmlns="">
      <p:transition spd="slow" advTm="153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B2E18E-2F7E-4062-B4E1-0B1A59E3E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8599A4-623D-4C8F-80C3-4BDDA15FF0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BC314C-9E9B-43BF-BB8B-81996365F2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A1948-8D50-4BC1-A052-3D414D62852E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138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32"/>
    </mc:Choice>
    <mc:Fallback xmlns="">
      <p:transition spd="slow" advTm="1932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40DC531-2520-41D2-9397-588F7CBA8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Adaptive PDI: Applicability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249EB23-7901-4A53-B6E6-90AC697C3E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Adaptive PDI is well suited to missions with high fuel inefficiency penalty and safety criticality. Future research should address other mission contexts, ex. other bodies or Earth landings</a:t>
            </a:r>
          </a:p>
          <a:p>
            <a:r>
              <a:rPr lang="en-US" dirty="0"/>
              <a:t>Any mission involving multiple burn phases could benefit from Adaptive PDI strategy. Other guidance algorithms should be tested in combination with Adaptive PDI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26B4AF-55FE-4781-BB08-48F2130586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A1948-8D50-4BC1-A052-3D414D62852E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958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8804"/>
    </mc:Choice>
    <mc:Fallback xmlns="">
      <p:transition spd="slow" advTm="98804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83FA0E-6234-4B61-9169-9707389645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Adaptive PDI: Generalization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ED8F06F-A6AB-48B5-ABEC-8E107FAA3C4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Two variables for implementation of Adaptive PDI depend upon proper mission planning</a:t>
                </a:r>
              </a:p>
              <a:p>
                <a:pPr lvl="1"/>
                <a:r>
                  <a:rPr lang="en-US" dirty="0"/>
                  <a:t>The time-to-go factor applied in vacuum,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=1.2</m:t>
                    </m:r>
                  </m:oMath>
                </a14:m>
                <a:r>
                  <a:rPr lang="en-US" dirty="0"/>
                  <a:t>, but not applied in atmosphere is mission dependent. Ideally this would be some function of dynamic pressure or other local atmospheric measurement. Further work is necessary.</a:t>
                </a:r>
              </a:p>
              <a:p>
                <a:pPr lvl="1"/>
                <a:r>
                  <a:rPr lang="en-US" dirty="0"/>
                  <a:t>The threshold values for the PDI criteria are taken directly from the gravity turn solution,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𝐺𝑇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𝐺𝑇</m:t>
                        </m:r>
                      </m:sub>
                    </m:sSub>
                  </m:oMath>
                </a14:m>
                <a:r>
                  <a:rPr lang="en-US" dirty="0"/>
                  <a:t>. There is some flexibility here in that some fraction of these values could be used to drive different performance. The exact relationship between these thresholds and the time-to-go factor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should be explored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ED8F06F-A6AB-48B5-ABEC-8E107FAA3C4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 r="-9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B1ECCE-03CD-4F9C-AA28-0EFB76C61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A1948-8D50-4BC1-A052-3D414D62852E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320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1466"/>
    </mc:Choice>
    <mc:Fallback xmlns="">
      <p:transition spd="slow" advTm="121466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F885E20C-373C-46F4-8871-2DFA575B444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497"/>
          <a:stretch/>
        </p:blipFill>
        <p:spPr>
          <a:xfrm>
            <a:off x="-1" y="10"/>
            <a:ext cx="12192000" cy="6857990"/>
          </a:xfrm>
          <a:prstGeom prst="rect">
            <a:avLst/>
          </a:prstGeom>
        </p:spPr>
      </p:pic>
      <p:sp>
        <p:nvSpPr>
          <p:cNvPr id="14" name="Freeform 5">
            <a:extLst>
              <a:ext uri="{FF2B5EF4-FFF2-40B4-BE49-F238E27FC236}">
                <a16:creationId xmlns:a16="http://schemas.microsoft.com/office/drawing/2014/main" id="{3CD9DF72-87A3-404E-A828-84CBF11A830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 flipH="1">
            <a:off x="0" y="998175"/>
            <a:ext cx="6017172" cy="5859825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 w="50800" cap="sq" cmpd="dbl">
            <a:noFill/>
            <a:miter lim="800000"/>
          </a:ln>
          <a:effectLst/>
          <a:ex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0E3A342-4D61-4E3F-AF90-1AB42AEB96C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87051" y="3337139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BED0F2D5-C470-41E7-8EA8-36D0212A27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448" y="1913950"/>
            <a:ext cx="4204137" cy="134275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/>
              <a:t>Adaptive Powered Descent Initiation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F26E40-36D7-4E45-96EA-9003C7CE81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5516" y="3417573"/>
            <a:ext cx="4593021" cy="261983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1800"/>
              <a:t>Most powered descent strategies rely upon time-to-go estimate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1800"/>
              <a:t>Predetermined ignition point is open-loop. Closed-loop strategy might provide better performance and safety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1800"/>
              <a:t>Adaptive PDI helps improve safety and performance automatically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584E6D-0938-4BBE-A994-9C5CFE964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26239" y="6492865"/>
            <a:ext cx="365760" cy="365125"/>
          </a:xfrm>
          <a:prstGeom prst="ellipse">
            <a:avLst/>
          </a:prstGeom>
          <a:solidFill>
            <a:schemeClr val="bg1">
              <a:alpha val="7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  <a:defRPr/>
            </a:pPr>
            <a:fld id="{883A1948-8D50-4BC1-A052-3D414D62852E}" type="slidenum">
              <a:rPr lang="en-US">
                <a:solidFill>
                  <a:schemeClr val="tx1"/>
                </a:solidFill>
                <a:latin typeface="Calibri" panose="020F0502020204030204"/>
              </a:rPr>
              <a:pPr algn="ctr">
                <a:lnSpc>
                  <a:spcPct val="90000"/>
                </a:lnSpc>
                <a:spcAft>
                  <a:spcPts val="600"/>
                </a:spcAft>
                <a:defRPr/>
              </a:pPr>
              <a:t>4</a:t>
            </a:fld>
            <a:endParaRPr lang="en-US">
              <a:solidFill>
                <a:schemeClr val="tx1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537171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8656"/>
    </mc:Choice>
    <mc:Fallback xmlns="">
      <p:transition spd="slow" advTm="138656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picture containing sky, table&#10;&#10;Description generated with high confidence">
            <a:extLst>
              <a:ext uri="{FF2B5EF4-FFF2-40B4-BE49-F238E27FC236}">
                <a16:creationId xmlns:a16="http://schemas.microsoft.com/office/drawing/2014/main" id="{FEF8944F-0168-492B-804D-777ED18464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89" b="725"/>
          <a:stretch/>
        </p:blipFill>
        <p:spPr>
          <a:xfrm>
            <a:off x="-1" y="10"/>
            <a:ext cx="12192000" cy="6857990"/>
          </a:xfrm>
          <a:prstGeom prst="rect">
            <a:avLst/>
          </a:prstGeom>
        </p:spPr>
      </p:pic>
      <p:sp>
        <p:nvSpPr>
          <p:cNvPr id="12" name="Freeform 5">
            <a:extLst>
              <a:ext uri="{FF2B5EF4-FFF2-40B4-BE49-F238E27FC236}">
                <a16:creationId xmlns:a16="http://schemas.microsoft.com/office/drawing/2014/main" id="{3CD9DF72-87A3-404E-A828-84CBF11A830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 flipH="1">
            <a:off x="0" y="998175"/>
            <a:ext cx="6017172" cy="5859825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 w="50800" cap="sq" cmpd="dbl">
            <a:noFill/>
            <a:miter lim="800000"/>
          </a:ln>
          <a:effectLst/>
          <a:ex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0E3A342-4D61-4E3F-AF90-1AB42AEB96C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87051" y="3337139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6BD0A483-C6D1-4243-9113-AD4720C794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448" y="1913950"/>
            <a:ext cx="4204137" cy="134275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/>
              <a:t>Manned Mars Mission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153854-4523-40D2-BBFD-3EDA3CCE16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5516" y="3417573"/>
            <a:ext cx="4593021" cy="2619839"/>
          </a:xfrm>
        </p:spPr>
        <p:txBody>
          <a:bodyPr vert="horz" lIns="91440" tIns="45720" rIns="91440" bIns="45720" rtlCol="0" anchor="ctr">
            <a:normAutofit fontScale="92500"/>
          </a:bodyPr>
          <a:lstStyle/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1800" dirty="0"/>
              <a:t>Manned Mars missions are the focus of current efforts in aerospace, including NASA, SpaceX, and others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1800" dirty="0"/>
              <a:t>Manned Mars missions have high payload mass and large propellant inefficiency penalty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1800" dirty="0"/>
              <a:t>Safety criticality for landing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1800" dirty="0"/>
              <a:t>Thin but significant atmosphere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1800" dirty="0"/>
              <a:t>Vehicle studied is </a:t>
            </a:r>
            <a:r>
              <a:rPr lang="en-US" sz="1800" dirty="0" err="1"/>
              <a:t>CobraMRV</a:t>
            </a:r>
            <a:r>
              <a:rPr lang="en-US" sz="1800" dirty="0"/>
              <a:t> (</a:t>
            </a:r>
            <a:r>
              <a:rPr lang="en-US" sz="1800" dirty="0" err="1"/>
              <a:t>Cerimele</a:t>
            </a:r>
            <a:r>
              <a:rPr lang="en-US" sz="1800" dirty="0"/>
              <a:t> et al)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FFABDA-8A39-456F-BA6A-6DCDB2847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26239" y="6492865"/>
            <a:ext cx="365760" cy="365125"/>
          </a:xfrm>
          <a:prstGeom prst="ellipse">
            <a:avLst/>
          </a:prstGeom>
          <a:solidFill>
            <a:schemeClr val="bg1">
              <a:alpha val="7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  <a:defRPr/>
            </a:pPr>
            <a:fld id="{883A1948-8D50-4BC1-A052-3D414D62852E}" type="slidenum">
              <a:rPr lang="en-US">
                <a:solidFill>
                  <a:schemeClr val="tx1"/>
                </a:solidFill>
                <a:latin typeface="Calibri" panose="020F0502020204030204"/>
              </a:rPr>
              <a:pPr algn="ctr">
                <a:lnSpc>
                  <a:spcPct val="90000"/>
                </a:lnSpc>
                <a:spcAft>
                  <a:spcPts val="600"/>
                </a:spcAft>
                <a:defRPr/>
              </a:pPr>
              <a:t>5</a:t>
            </a:fld>
            <a:endParaRPr lang="en-US" dirty="0">
              <a:solidFill>
                <a:schemeClr val="tx1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675441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738"/>
    </mc:Choice>
    <mc:Fallback xmlns="">
      <p:transition spd="slow" advTm="18738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22DD06A-4616-43C8-B465-89B820C5B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5FEB0695-08FD-4C02-9465-D97D859758C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r>
                  <a:rPr lang="en-US" dirty="0"/>
                  <a:t>Powered Descent and Landing for Manned Mars Mission</a:t>
                </a:r>
              </a:p>
              <a:p>
                <a:pPr lvl="1"/>
                <a:r>
                  <a:rPr lang="en-US" dirty="0"/>
                  <a:t>Powered descent takes over after successful de-orbiting and aerobraking maneuver, when vehicle is controllable in glide near landing site</a:t>
                </a:r>
              </a:p>
              <a:p>
                <a:pPr marL="0" indent="0">
                  <a:buNone/>
                </a:pPr>
                <a:r>
                  <a:rPr lang="en-US" dirty="0"/>
                  <a:t>Assumptions for formulation of guidance law</a:t>
                </a:r>
              </a:p>
              <a:p>
                <a:pPr lvl="1"/>
                <a:r>
                  <a:rPr lang="en-US" dirty="0"/>
                  <a:t>Atmospheric forces neglected</a:t>
                </a:r>
              </a:p>
              <a:p>
                <a:pPr lvl="1"/>
                <a:r>
                  <a:rPr lang="en-US" dirty="0"/>
                  <a:t>Rotation of planetary body accounted for by terminal conditions and guidance frame formulation</a:t>
                </a:r>
              </a:p>
              <a:p>
                <a:pPr lvl="1"/>
                <a:r>
                  <a:rPr lang="en-US" dirty="0"/>
                  <a:t>Vehicle’s engine is not vectored</a:t>
                </a:r>
              </a:p>
              <a:p>
                <a:pPr lvl="1"/>
                <a:r>
                  <a:rPr lang="en-US" dirty="0"/>
                  <a:t>Control system is perfect with zero lag</a:t>
                </a:r>
              </a:p>
              <a:p>
                <a:pPr lvl="1"/>
                <a:r>
                  <a:rPr lang="en-US" dirty="0"/>
                  <a:t>Nozzle exit velocity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𝑒𝑥</m:t>
                        </m:r>
                      </m:sub>
                    </m:sSub>
                  </m:oMath>
                </a14:m>
                <a:r>
                  <a:rPr lang="en-US" dirty="0"/>
                  <a:t> is a known constant</a:t>
                </a:r>
              </a:p>
              <a:p>
                <a:pPr lvl="1"/>
                <a:r>
                  <a:rPr lang="en-US" dirty="0"/>
                  <a:t>Thrust magnitude upper bound is known</a:t>
                </a:r>
              </a:p>
              <a:p>
                <a:pPr lvl="1"/>
                <a:r>
                  <a:rPr lang="en-US" dirty="0"/>
                  <a:t>State can be reliably measured at all times, including local gravitational acceleration</a:t>
                </a:r>
              </a:p>
              <a:p>
                <a:pPr lvl="1"/>
                <a:r>
                  <a:rPr lang="en-US" dirty="0"/>
                  <a:t>Thrust is throttleable between minimum and maximum values</a:t>
                </a:r>
              </a:p>
              <a:p>
                <a:pPr lvl="1"/>
                <a:r>
                  <a:rPr lang="en-US" dirty="0"/>
                  <a:t>Upon ignition, the throttle response is instantaneous</a:t>
                </a:r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5FEB0695-08FD-4C02-9465-D97D859758C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3501" r="-58" b="-2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60D515-5900-49EF-8232-215DB161E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A1948-8D50-4BC1-A052-3D414D62852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00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4111"/>
    </mc:Choice>
    <mc:Fallback xmlns="">
      <p:transition spd="slow" advTm="154111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DB797E-A650-45E8-B0D4-258879A2A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Literature Review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B4CCF0-15EB-4627-BEA9-4E831B6DFC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4B7E8B-CADE-4C95-9E3A-AA867E533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A1948-8D50-4BC1-A052-3D414D62852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135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27"/>
    </mc:Choice>
    <mc:Fallback xmlns="">
      <p:transition spd="slow" advTm="2027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4661B99-067F-46C6-B091-A2F0BEDF6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Apollo Powered Descent Guidance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AA9370-4882-40FF-830B-8F5588DB3A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APDG developed by Cherry 1964 and studied extensively by many.</a:t>
            </a:r>
          </a:p>
          <a:p>
            <a:r>
              <a:rPr lang="en-US" dirty="0"/>
              <a:t>Studies include programming methods, landing site </a:t>
            </a:r>
            <a:r>
              <a:rPr lang="en-US" dirty="0" err="1"/>
              <a:t>redesignation</a:t>
            </a:r>
            <a:r>
              <a:rPr lang="en-US" dirty="0"/>
              <a:t> (</a:t>
            </a:r>
            <a:r>
              <a:rPr lang="en-US" dirty="0" err="1"/>
              <a:t>Ploen</a:t>
            </a:r>
            <a:r>
              <a:rPr lang="en-US" dirty="0"/>
              <a:t>, </a:t>
            </a:r>
            <a:r>
              <a:rPr lang="en-US" dirty="0" err="1"/>
              <a:t>Sostaric</a:t>
            </a:r>
            <a:r>
              <a:rPr lang="en-US" dirty="0"/>
              <a:t>), robustness (</a:t>
            </a:r>
            <a:r>
              <a:rPr lang="en-US" dirty="0" err="1"/>
              <a:t>Klumpp</a:t>
            </a:r>
            <a:r>
              <a:rPr lang="en-US" dirty="0"/>
              <a:t>), and fuel performance comparisons performed by many.</a:t>
            </a:r>
          </a:p>
          <a:p>
            <a:r>
              <a:rPr lang="en-US" dirty="0"/>
              <a:t>Fuel performance is not optimal, as demonstrated by D’Souza, </a:t>
            </a:r>
            <a:r>
              <a:rPr lang="en-US" dirty="0" err="1"/>
              <a:t>Najson</a:t>
            </a:r>
            <a:r>
              <a:rPr lang="en-US" dirty="0"/>
              <a:t>, Ross, Lu, and many others.</a:t>
            </a:r>
          </a:p>
          <a:p>
            <a:r>
              <a:rPr lang="en-US" dirty="0"/>
              <a:t>APDG has been flown in real Apollo missions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71C66F-8CF3-45DC-A4FE-CD0A3C6B3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A1948-8D50-4BC1-A052-3D414D62852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26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6900"/>
    </mc:Choice>
    <mc:Fallback xmlns="">
      <p:transition spd="slow" advTm="136900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85E48-7E40-47A4-A96D-6A73014893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Adaptive Powered Descent Initiation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621295-C2BD-4728-99ED-E03C93EA43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APDG and other powered descent guidance methods rely upon time-to-go estimates, which are often not optimized. D’Souza considered optimizing the time-to-go with a weighted function and realized a better fuel performance, but not completely optimal and did not address ignition timing. Others have explored similar avenues but have used predetermined ignition strategies.</a:t>
            </a:r>
          </a:p>
          <a:p>
            <a:r>
              <a:rPr lang="en-US" dirty="0" err="1" smtClean="0"/>
              <a:t>Cerimele</a:t>
            </a:r>
            <a:r>
              <a:rPr lang="en-US" dirty="0" smtClean="0"/>
              <a:t> </a:t>
            </a:r>
            <a:r>
              <a:rPr lang="en-US" dirty="0"/>
              <a:t>et al, designers of the </a:t>
            </a:r>
            <a:r>
              <a:rPr lang="en-US" dirty="0" err="1"/>
              <a:t>CobraMRV</a:t>
            </a:r>
            <a:r>
              <a:rPr lang="en-US" dirty="0"/>
              <a:t>, recommend a strategy similar to the one presented here but do not explore it.</a:t>
            </a:r>
          </a:p>
          <a:p>
            <a:r>
              <a:rPr lang="en-US" dirty="0" err="1"/>
              <a:t>Meditch</a:t>
            </a:r>
            <a:r>
              <a:rPr lang="en-US" dirty="0"/>
              <a:t> showed in 1964 that fuel optimal thrust was “bang-bang” style for 1D descent. </a:t>
            </a:r>
            <a:r>
              <a:rPr lang="en-US" dirty="0" err="1"/>
              <a:t>Leitmann</a:t>
            </a:r>
            <a:r>
              <a:rPr lang="en-US" dirty="0"/>
              <a:t> 1959 showed the same for 2D using multiple switches, and Lu has shown that the same is true of 3D.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ECDAD1-ADB9-4296-A9EC-FE67CBF7F3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A1948-8D50-4BC1-A052-3D414D62852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3815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2780"/>
    </mc:Choice>
    <mc:Fallback xmlns="">
      <p:transition spd="slow" advTm="82780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2091</TotalTime>
  <Words>1292</Words>
  <Application>Microsoft Office PowerPoint</Application>
  <PresentationFormat>Widescreen</PresentationFormat>
  <Paragraphs>204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2" baseType="lpstr">
      <vt:lpstr>Arial</vt:lpstr>
      <vt:lpstr>Calibri</vt:lpstr>
      <vt:lpstr>Calibri Light</vt:lpstr>
      <vt:lpstr>Cambria Math</vt:lpstr>
      <vt:lpstr>Office Theme</vt:lpstr>
      <vt:lpstr>An Evaluation of Apollo Powered Descent Guidance</vt:lpstr>
      <vt:lpstr>Statement of Purpose</vt:lpstr>
      <vt:lpstr>Powered Descent Guidance</vt:lpstr>
      <vt:lpstr>Adaptive Powered Descent Initiation</vt:lpstr>
      <vt:lpstr>Manned Mars Mission</vt:lpstr>
      <vt:lpstr>Problem Statement</vt:lpstr>
      <vt:lpstr>Literature Review</vt:lpstr>
      <vt:lpstr>Apollo Powered Descent Guidance</vt:lpstr>
      <vt:lpstr>Adaptive Powered Descent Initiation</vt:lpstr>
      <vt:lpstr>Methodology</vt:lpstr>
      <vt:lpstr>APDG Derivation </vt:lpstr>
      <vt:lpstr>E-Guidance and APDG Implementation</vt:lpstr>
      <vt:lpstr>E-Guidance as Optimal Control</vt:lpstr>
      <vt:lpstr>Time-to-go</vt:lpstr>
      <vt:lpstr>Adaptive Powered Descent Initiation</vt:lpstr>
      <vt:lpstr>Simulation</vt:lpstr>
      <vt:lpstr>Simulation Architecture</vt:lpstr>
      <vt:lpstr>Aerodynamic Model</vt:lpstr>
      <vt:lpstr>Monte Carlo Testing</vt:lpstr>
      <vt:lpstr>Initial Conditions</vt:lpstr>
      <vt:lpstr>Results and Discussion</vt:lpstr>
      <vt:lpstr>Adaptive PDI Criteria</vt:lpstr>
      <vt:lpstr>E-Guidance vs. APDG</vt:lpstr>
      <vt:lpstr>Vacuum vs. Atmosphere</vt:lpstr>
      <vt:lpstr>Vacuum Performance of Adaptive PDI</vt:lpstr>
      <vt:lpstr>Vacuum Performance: Nominal Results</vt:lpstr>
      <vt:lpstr>Vacuum Performance: Nominal Results</vt:lpstr>
      <vt:lpstr>Vacuum Performance: Dispersed Results</vt:lpstr>
      <vt:lpstr>Adaptive PDI in Vacuum</vt:lpstr>
      <vt:lpstr>Atmospheric Performance of Adaptive PDI</vt:lpstr>
      <vt:lpstr>Atmospheric Performance: Nominal Results</vt:lpstr>
      <vt:lpstr>Atmospheric Performance: Nominal Results</vt:lpstr>
      <vt:lpstr>Atmospheric Performance: Dispersed Results</vt:lpstr>
      <vt:lpstr>Adaptive PDI in Atmosphere</vt:lpstr>
      <vt:lpstr>Future Work</vt:lpstr>
      <vt:lpstr>Adaptive PDI: Applicability</vt:lpstr>
      <vt:lpstr>Adaptive PDI: Generalization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 Evaluation of Apollo Powered Descent Guidance</dc:title>
  <dc:creator>Lloyd Strohl</dc:creator>
  <cp:lastModifiedBy>Lloyd Strohl</cp:lastModifiedBy>
  <cp:revision>47</cp:revision>
  <dcterms:created xsi:type="dcterms:W3CDTF">2018-03-17T16:23:37Z</dcterms:created>
  <dcterms:modified xsi:type="dcterms:W3CDTF">2018-03-20T15:39:38Z</dcterms:modified>
</cp:coreProperties>
</file>